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27"/>
  </p:notesMasterIdLst>
  <p:sldIdLst>
    <p:sldId id="275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0080625" cy="7559675"/>
  <p:notesSz cx="7156450" cy="1111567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6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body"/>
          </p:nvPr>
        </p:nvSpPr>
        <p:spPr>
          <a:xfrm>
            <a:off x="715676" y="5279851"/>
            <a:ext cx="5725065" cy="50017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delle note</a:t>
            </a:r>
          </a:p>
        </p:txBody>
      </p:sp>
      <p:sp>
        <p:nvSpPr>
          <p:cNvPr id="21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105692" cy="55541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&lt;intestazione&gt;</a:t>
            </a:r>
          </a:p>
        </p:txBody>
      </p:sp>
      <p:sp>
        <p:nvSpPr>
          <p:cNvPr id="218" name="PlaceHolder 3"/>
          <p:cNvSpPr>
            <a:spLocks noGrp="1"/>
          </p:cNvSpPr>
          <p:nvPr>
            <p:ph type="dt"/>
          </p:nvPr>
        </p:nvSpPr>
        <p:spPr>
          <a:xfrm>
            <a:off x="4050725" y="0"/>
            <a:ext cx="3105692" cy="555419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&lt;data/ora&gt;</a:t>
            </a:r>
          </a:p>
        </p:txBody>
      </p:sp>
      <p:sp>
        <p:nvSpPr>
          <p:cNvPr id="219" name="PlaceHolder 4"/>
          <p:cNvSpPr>
            <a:spLocks noGrp="1"/>
          </p:cNvSpPr>
          <p:nvPr>
            <p:ph type="ftr"/>
          </p:nvPr>
        </p:nvSpPr>
        <p:spPr>
          <a:xfrm>
            <a:off x="0" y="10560076"/>
            <a:ext cx="3105692" cy="555419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&lt;piè di pagina&gt;</a:t>
            </a:r>
          </a:p>
        </p:txBody>
      </p:sp>
      <p:sp>
        <p:nvSpPr>
          <p:cNvPr id="220" name="PlaceHolder 5"/>
          <p:cNvSpPr>
            <a:spLocks noGrp="1"/>
          </p:cNvSpPr>
          <p:nvPr>
            <p:ph type="sldNum"/>
          </p:nvPr>
        </p:nvSpPr>
        <p:spPr>
          <a:xfrm>
            <a:off x="4050725" y="10560076"/>
            <a:ext cx="3105692" cy="555419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8D455A9-7676-4218-A45D-525198B5517E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‹N›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318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4050725" y="10560076"/>
            <a:ext cx="3105010" cy="5546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E10C7371-C2B0-4340-8670-5D43DDEC7984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14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715676" y="5279851"/>
            <a:ext cx="5724384" cy="5001018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168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4050725" y="10560076"/>
            <a:ext cx="3105010" cy="5546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7F147A0A-EF38-4294-81AD-1BC6E8E992EE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15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715676" y="5279851"/>
            <a:ext cx="5724384" cy="5001018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162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body"/>
          </p:nvPr>
        </p:nvSpPr>
        <p:spPr>
          <a:xfrm>
            <a:off x="715676" y="5279851"/>
            <a:ext cx="5724384" cy="5001018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4050725" y="10560076"/>
            <a:ext cx="3105010" cy="5546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88F35E3-C9E9-4145-BD49-619A8DEF749E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16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5390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4050725" y="10560076"/>
            <a:ext cx="3105010" cy="5546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00C0A55C-3098-4A5B-B398-153E51B48450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17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715676" y="5279851"/>
            <a:ext cx="5724384" cy="5001018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363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4050725" y="10560076"/>
            <a:ext cx="3105010" cy="5546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F17066F3-747B-4E8E-8D2F-394F1CDE8499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18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715676" y="5279851"/>
            <a:ext cx="5724384" cy="5001018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984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4050725" y="10560076"/>
            <a:ext cx="3105010" cy="5546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E5ED2500-93AF-4285-A1D9-B56960351828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19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715676" y="5279851"/>
            <a:ext cx="5724384" cy="5001018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96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Immagine 33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5" name="Immagine 34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Immagine 69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1" name="Immagine 70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Immagine 105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07" name="Immagine 106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Immagine 141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43" name="Immagine 142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" name="Immagine 177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79" name="Immagine 178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4" name="Immagine 213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15" name="Immagine 214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200" cy="43833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10.wma"/><Relationship Id="rId16" Type="http://schemas.openxmlformats.org/officeDocument/2006/relationships/image" Target="../media/image2.png"/><Relationship Id="rId1" Type="http://schemas.microsoft.com/office/2007/relationships/media" Target="../media/media10.wma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2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12" Type="http://schemas.openxmlformats.org/officeDocument/2006/relationships/image" Target="../media/image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"/>
    </mc:Choice>
    <mc:Fallback xmlns="">
      <p:transition spd="slow" advTm="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magine 257"/>
          <p:cNvPicPr/>
          <p:nvPr/>
        </p:nvPicPr>
        <p:blipFill>
          <a:blip r:embed="rId4"/>
          <a:stretch/>
        </p:blipFill>
        <p:spPr>
          <a:xfrm>
            <a:off x="3312000" y="3676320"/>
            <a:ext cx="2297160" cy="3449880"/>
          </a:xfrm>
          <a:prstGeom prst="rect">
            <a:avLst/>
          </a:prstGeom>
          <a:ln>
            <a:noFill/>
          </a:ln>
        </p:spPr>
      </p:pic>
      <p:pic>
        <p:nvPicPr>
          <p:cNvPr id="259" name="Immagine 258"/>
          <p:cNvPicPr/>
          <p:nvPr/>
        </p:nvPicPr>
        <p:blipFill>
          <a:blip r:embed="rId5"/>
          <a:stretch/>
        </p:blipFill>
        <p:spPr>
          <a:xfrm>
            <a:off x="3672000" y="1917000"/>
            <a:ext cx="1740960" cy="2617200"/>
          </a:xfrm>
          <a:prstGeom prst="rect">
            <a:avLst/>
          </a:prstGeom>
          <a:ln>
            <a:noFill/>
          </a:ln>
        </p:spPr>
      </p:pic>
      <p:pic>
        <p:nvPicPr>
          <p:cNvPr id="260" name="Immagine 259"/>
          <p:cNvPicPr/>
          <p:nvPr/>
        </p:nvPicPr>
        <p:blipFill>
          <a:blip r:embed="rId6"/>
          <a:stretch/>
        </p:blipFill>
        <p:spPr>
          <a:xfrm>
            <a:off x="6048000" y="447480"/>
            <a:ext cx="3050640" cy="2070720"/>
          </a:xfrm>
          <a:prstGeom prst="rect">
            <a:avLst/>
          </a:prstGeom>
          <a:ln>
            <a:noFill/>
          </a:ln>
        </p:spPr>
      </p:pic>
      <p:pic>
        <p:nvPicPr>
          <p:cNvPr id="261" name="Immagine 260"/>
          <p:cNvPicPr/>
          <p:nvPr/>
        </p:nvPicPr>
        <p:blipFill>
          <a:blip r:embed="rId7"/>
          <a:stretch/>
        </p:blipFill>
        <p:spPr>
          <a:xfrm>
            <a:off x="355320" y="4464000"/>
            <a:ext cx="3026880" cy="1512360"/>
          </a:xfrm>
          <a:prstGeom prst="rect">
            <a:avLst/>
          </a:prstGeom>
          <a:ln>
            <a:noFill/>
          </a:ln>
        </p:spPr>
      </p:pic>
      <p:pic>
        <p:nvPicPr>
          <p:cNvPr id="262" name="Immagine 261"/>
          <p:cNvPicPr/>
          <p:nvPr/>
        </p:nvPicPr>
        <p:blipFill>
          <a:blip r:embed="rId8"/>
          <a:stretch/>
        </p:blipFill>
        <p:spPr>
          <a:xfrm>
            <a:off x="648000" y="2592000"/>
            <a:ext cx="2712600" cy="1683720"/>
          </a:xfrm>
          <a:prstGeom prst="rect">
            <a:avLst/>
          </a:prstGeom>
          <a:ln>
            <a:noFill/>
          </a:ln>
        </p:spPr>
      </p:pic>
      <p:pic>
        <p:nvPicPr>
          <p:cNvPr id="263" name="Immagine 262"/>
          <p:cNvPicPr/>
          <p:nvPr/>
        </p:nvPicPr>
        <p:blipFill>
          <a:blip r:embed="rId9"/>
          <a:stretch/>
        </p:blipFill>
        <p:spPr>
          <a:xfrm>
            <a:off x="3456000" y="216000"/>
            <a:ext cx="2588760" cy="1760040"/>
          </a:xfrm>
          <a:prstGeom prst="rect">
            <a:avLst/>
          </a:prstGeom>
          <a:ln>
            <a:noFill/>
          </a:ln>
        </p:spPr>
      </p:pic>
      <p:pic>
        <p:nvPicPr>
          <p:cNvPr id="264" name="Immagine 263"/>
          <p:cNvPicPr/>
          <p:nvPr/>
        </p:nvPicPr>
        <p:blipFill>
          <a:blip r:embed="rId10"/>
          <a:stretch/>
        </p:blipFill>
        <p:spPr>
          <a:xfrm>
            <a:off x="5414760" y="2758320"/>
            <a:ext cx="2931480" cy="1559880"/>
          </a:xfrm>
          <a:prstGeom prst="rect">
            <a:avLst/>
          </a:prstGeom>
          <a:ln>
            <a:noFill/>
          </a:ln>
        </p:spPr>
      </p:pic>
      <p:pic>
        <p:nvPicPr>
          <p:cNvPr id="265" name="Immagine 264"/>
          <p:cNvPicPr/>
          <p:nvPr/>
        </p:nvPicPr>
        <p:blipFill>
          <a:blip r:embed="rId11"/>
          <a:stretch/>
        </p:blipFill>
        <p:spPr>
          <a:xfrm>
            <a:off x="5673240" y="4293000"/>
            <a:ext cx="1740960" cy="2617200"/>
          </a:xfrm>
          <a:prstGeom prst="rect">
            <a:avLst/>
          </a:prstGeom>
          <a:ln>
            <a:noFill/>
          </a:ln>
        </p:spPr>
      </p:pic>
      <p:pic>
        <p:nvPicPr>
          <p:cNvPr id="266" name="Immagine 265"/>
          <p:cNvPicPr/>
          <p:nvPr/>
        </p:nvPicPr>
        <p:blipFill>
          <a:blip r:embed="rId12"/>
          <a:stretch/>
        </p:blipFill>
        <p:spPr>
          <a:xfrm>
            <a:off x="360000" y="6120000"/>
            <a:ext cx="2513160" cy="1255680"/>
          </a:xfrm>
          <a:prstGeom prst="rect">
            <a:avLst/>
          </a:prstGeom>
          <a:ln>
            <a:noFill/>
          </a:ln>
        </p:spPr>
      </p:pic>
      <p:pic>
        <p:nvPicPr>
          <p:cNvPr id="267" name="Immagine 266"/>
          <p:cNvPicPr/>
          <p:nvPr/>
        </p:nvPicPr>
        <p:blipFill>
          <a:blip r:embed="rId13"/>
          <a:stretch/>
        </p:blipFill>
        <p:spPr>
          <a:xfrm>
            <a:off x="7776000" y="4896000"/>
            <a:ext cx="1912320" cy="2379240"/>
          </a:xfrm>
          <a:prstGeom prst="rect">
            <a:avLst/>
          </a:prstGeom>
          <a:ln>
            <a:noFill/>
          </a:ln>
        </p:spPr>
      </p:pic>
      <p:pic>
        <p:nvPicPr>
          <p:cNvPr id="268" name="Immagine 267"/>
          <p:cNvPicPr/>
          <p:nvPr/>
        </p:nvPicPr>
        <p:blipFill>
          <a:blip r:embed="rId14"/>
          <a:stretch/>
        </p:blipFill>
        <p:spPr>
          <a:xfrm>
            <a:off x="8136000" y="2520000"/>
            <a:ext cx="1902960" cy="2231280"/>
          </a:xfrm>
          <a:prstGeom prst="rect">
            <a:avLst/>
          </a:prstGeom>
          <a:ln>
            <a:noFill/>
          </a:ln>
        </p:spPr>
      </p:pic>
      <p:pic>
        <p:nvPicPr>
          <p:cNvPr id="269" name="Immagine 268"/>
          <p:cNvPicPr/>
          <p:nvPr/>
        </p:nvPicPr>
        <p:blipFill>
          <a:blip r:embed="rId15"/>
          <a:stretch/>
        </p:blipFill>
        <p:spPr>
          <a:xfrm>
            <a:off x="504000" y="288000"/>
            <a:ext cx="2994480" cy="194328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4"/>
    </mc:Choice>
    <mc:Fallback xmlns="">
      <p:transition spd="slow" advTm="2664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792000" y="648000"/>
            <a:ext cx="5254200" cy="34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1" name="Immagine 270"/>
          <p:cNvPicPr/>
          <p:nvPr/>
        </p:nvPicPr>
        <p:blipFill>
          <a:blip r:embed="rId4"/>
          <a:stretch/>
        </p:blipFill>
        <p:spPr>
          <a:xfrm>
            <a:off x="4852440" y="1512000"/>
            <a:ext cx="4926240" cy="3454920"/>
          </a:xfrm>
          <a:prstGeom prst="rect">
            <a:avLst/>
          </a:prstGeom>
          <a:ln>
            <a:noFill/>
          </a:ln>
        </p:spPr>
      </p:pic>
      <p:pic>
        <p:nvPicPr>
          <p:cNvPr id="272" name="Immagine 271"/>
          <p:cNvPicPr/>
          <p:nvPr/>
        </p:nvPicPr>
        <p:blipFill>
          <a:blip r:embed="rId5"/>
          <a:stretch/>
        </p:blipFill>
        <p:spPr>
          <a:xfrm>
            <a:off x="6310080" y="5529960"/>
            <a:ext cx="2617200" cy="1740960"/>
          </a:xfrm>
          <a:prstGeom prst="rect">
            <a:avLst/>
          </a:prstGeom>
          <a:ln>
            <a:noFill/>
          </a:ln>
        </p:spPr>
      </p:pic>
      <p:pic>
        <p:nvPicPr>
          <p:cNvPr id="273" name="Immagine 272"/>
          <p:cNvPicPr/>
          <p:nvPr/>
        </p:nvPicPr>
        <p:blipFill>
          <a:blip r:embed="rId6"/>
          <a:stretch/>
        </p:blipFill>
        <p:spPr>
          <a:xfrm>
            <a:off x="2094120" y="5760000"/>
            <a:ext cx="3017160" cy="151236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360000" y="4090320"/>
            <a:ext cx="3598920" cy="37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...</a:t>
            </a: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UNICA RESPONSABILE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5" name="Immagine 274"/>
          <p:cNvPicPr/>
          <p:nvPr/>
        </p:nvPicPr>
        <p:blipFill>
          <a:blip r:embed="rId7"/>
          <a:stretch/>
        </p:blipFill>
        <p:spPr>
          <a:xfrm>
            <a:off x="576000" y="504000"/>
            <a:ext cx="3455280" cy="287928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7"/>
    </mc:Choice>
    <mc:Fallback xmlns="">
      <p:transition spd="slow" advTm="8007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88560" y="1800000"/>
            <a:ext cx="5382360" cy="191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L’obesità in sé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è  classificabile fra 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disturbi dell’alimentazione?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7" name="Immagine 276"/>
          <p:cNvPicPr/>
          <p:nvPr/>
        </p:nvPicPr>
        <p:blipFill>
          <a:blip r:embed="rId4"/>
          <a:stretch/>
        </p:blipFill>
        <p:spPr>
          <a:xfrm>
            <a:off x="792000" y="4464000"/>
            <a:ext cx="4966920" cy="2590920"/>
          </a:xfrm>
          <a:prstGeom prst="rect">
            <a:avLst/>
          </a:prstGeom>
          <a:ln>
            <a:noFill/>
          </a:ln>
        </p:spPr>
      </p:pic>
      <p:pic>
        <p:nvPicPr>
          <p:cNvPr id="278" name="Immagine 277"/>
          <p:cNvPicPr/>
          <p:nvPr/>
        </p:nvPicPr>
        <p:blipFill>
          <a:blip r:embed="rId5"/>
          <a:stretch/>
        </p:blipFill>
        <p:spPr>
          <a:xfrm>
            <a:off x="5616000" y="576000"/>
            <a:ext cx="4197600" cy="467892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27"/>
    </mc:Choice>
    <mc:Fallback xmlns="">
      <p:transition spd="slow" advTm="53827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1212840" y="288000"/>
            <a:ext cx="7354440" cy="34524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Tabella 3 Obesità e Disturbi dell’Alimentazione: contatti e intersezioni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2"/>
          <p:cNvSpPr/>
          <p:nvPr/>
        </p:nvSpPr>
        <p:spPr>
          <a:xfrm>
            <a:off x="1476000" y="1093320"/>
            <a:ext cx="1438560" cy="48924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Obesità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CustomShape 3"/>
          <p:cNvSpPr/>
          <p:nvPr/>
        </p:nvSpPr>
        <p:spPr>
          <a:xfrm>
            <a:off x="5580000" y="903600"/>
            <a:ext cx="2914560" cy="7686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Disturbi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dell’alimentazione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CustomShape 4"/>
          <p:cNvSpPr/>
          <p:nvPr/>
        </p:nvSpPr>
        <p:spPr>
          <a:xfrm>
            <a:off x="865080" y="2016000"/>
            <a:ext cx="3309480" cy="85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è una condizione somatica che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coinvolge in modo profondo la psiche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5"/>
          <p:cNvSpPr/>
          <p:nvPr/>
        </p:nvSpPr>
        <p:spPr>
          <a:xfrm>
            <a:off x="5193720" y="2021400"/>
            <a:ext cx="3804840" cy="85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sono malattie mentali che investono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 modo profondo e pericoloso il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corpo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CustomShape 6"/>
          <p:cNvSpPr/>
          <p:nvPr/>
        </p:nvSpPr>
        <p:spPr>
          <a:xfrm>
            <a:off x="843120" y="3025440"/>
            <a:ext cx="3259440" cy="11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sintomi psico-comportamentali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fanno parte integrante del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quadro clinico e, quindi, delle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procedure di valutazione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7"/>
          <p:cNvSpPr/>
          <p:nvPr/>
        </p:nvSpPr>
        <p:spPr>
          <a:xfrm>
            <a:off x="5182200" y="3002760"/>
            <a:ext cx="3283560" cy="11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sintomi somatici fanno parte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integrante del quadro clinico e,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quindi, delle procedure di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valutazione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8"/>
          <p:cNvSpPr/>
          <p:nvPr/>
        </p:nvSpPr>
        <p:spPr>
          <a:xfrm>
            <a:off x="864000" y="4305960"/>
            <a:ext cx="7846560" cy="111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sono condizioni spesso gravi e di lunga durata, che possono determinare importanti disabilità e richiedere trattamenti terapeutici e riabilitativi in setting ambulatoriali, semiresidenziali e residenziali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9"/>
          <p:cNvSpPr/>
          <p:nvPr/>
        </p:nvSpPr>
        <p:spPr>
          <a:xfrm>
            <a:off x="816840" y="5364000"/>
            <a:ext cx="7893720" cy="85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le cure devono essere multidimensionali, multidisciplinari, multiprofessionali attente sia al versante nutrizionale e alle complicanze mediche che a quelli psicologico-psichiatrico e socioambientale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10"/>
          <p:cNvSpPr/>
          <p:nvPr/>
        </p:nvSpPr>
        <p:spPr>
          <a:xfrm>
            <a:off x="792000" y="6336000"/>
            <a:ext cx="856728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3333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9" name="Immagine 288"/>
          <p:cNvPicPr/>
          <p:nvPr/>
        </p:nvPicPr>
        <p:blipFill>
          <a:blip r:embed="rId4"/>
          <a:stretch/>
        </p:blipFill>
        <p:spPr>
          <a:xfrm>
            <a:off x="8259480" y="7209720"/>
            <a:ext cx="1531080" cy="348840"/>
          </a:xfrm>
          <a:prstGeom prst="rect">
            <a:avLst/>
          </a:prstGeom>
          <a:ln>
            <a:noFill/>
          </a:ln>
        </p:spPr>
      </p:pic>
      <p:sp>
        <p:nvSpPr>
          <p:cNvPr id="290" name="CustomShape 11"/>
          <p:cNvSpPr/>
          <p:nvPr/>
        </p:nvSpPr>
        <p:spPr>
          <a:xfrm>
            <a:off x="3132000" y="7163640"/>
            <a:ext cx="5182560" cy="64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Da: Cuzzolaro M, Donini L (2011) Disturbi dell'alimentazione e obesità Differenze e intersezioni. In: Gentile MG (ed) Aggiornamenti in nutrizione clinica, vol 19. Mattioli, Fidenza, pp 31-40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"/>
    </mc:Choice>
    <mc:Fallback xmlns="">
      <p:transition spd="slow" advTm="1767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0" y="2880000"/>
            <a:ext cx="10046880" cy="302364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lang="it-IT" sz="32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 </a:t>
            </a:r>
            <a:r>
              <a:rPr lang="it-IT" sz="32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Valutazione, selezione ed eventuale accompagnamento al paziente che    intraprende un percorso di chirurgia bariatrica.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lang="it-IT" sz="32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Sostegno alla dieta con particolare attenzione ai pazienti che seguono una dieta chetogenica.</a:t>
            </a:r>
            <a:r>
              <a:rPr lang="it-IT" sz="32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2" name="Immagine 3"/>
          <p:cNvPicPr/>
          <p:nvPr/>
        </p:nvPicPr>
        <p:blipFill>
          <a:blip r:embed="rId5"/>
          <a:stretch/>
        </p:blipFill>
        <p:spPr>
          <a:xfrm>
            <a:off x="0" y="-45360"/>
            <a:ext cx="2142000" cy="2132640"/>
          </a:xfrm>
          <a:prstGeom prst="rect">
            <a:avLst/>
          </a:prstGeom>
          <a:ln>
            <a:noFill/>
          </a:ln>
        </p:spPr>
      </p:pic>
      <p:pic>
        <p:nvPicPr>
          <p:cNvPr id="293" name="Immagine 4"/>
          <p:cNvPicPr/>
          <p:nvPr/>
        </p:nvPicPr>
        <p:blipFill>
          <a:blip r:embed="rId6"/>
          <a:stretch/>
        </p:blipFill>
        <p:spPr>
          <a:xfrm>
            <a:off x="7200000" y="5960160"/>
            <a:ext cx="2846880" cy="1599120"/>
          </a:xfrm>
          <a:prstGeom prst="rect">
            <a:avLst/>
          </a:prstGeom>
          <a:ln>
            <a:noFill/>
          </a:ln>
        </p:spPr>
      </p:pic>
      <p:sp>
        <p:nvSpPr>
          <p:cNvPr id="294" name="CustomShape 2"/>
          <p:cNvSpPr/>
          <p:nvPr/>
        </p:nvSpPr>
        <p:spPr>
          <a:xfrm>
            <a:off x="719528" y="6134415"/>
            <a:ext cx="5563216" cy="11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/>
          <a:lstStyle/>
          <a:p>
            <a:pPr algn="ctr">
              <a:lnSpc>
                <a:spcPct val="100000"/>
              </a:lnSpc>
            </a:pPr>
            <a:r>
              <a:rPr lang="it-IT" sz="3600" b="1" strike="noStrike" spc="-1" dirty="0">
                <a:solidFill>
                  <a:srgbClr val="222A3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CON INTERVENTI </a:t>
            </a:r>
            <a:r>
              <a:rPr lang="it-IT" sz="3600" b="1" spc="-1" dirty="0" smtClean="0">
                <a:solidFill>
                  <a:srgbClr val="222A3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INDIVIDUALI O DI</a:t>
            </a:r>
            <a:r>
              <a:rPr lang="it-IT" sz="3600" b="1" strike="noStrike" spc="-1" dirty="0" smtClean="0">
                <a:solidFill>
                  <a:srgbClr val="222A35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GRUPPO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2160000" y="248040"/>
            <a:ext cx="7559640" cy="119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 anchorCtr="1"/>
          <a:lstStyle/>
          <a:p>
            <a:r>
              <a:rPr lang="it-IT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Attività psicologiche  del Servizio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di Dietetica e Nutrizione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CustomShape 4"/>
          <p:cNvSpPr/>
          <p:nvPr/>
        </p:nvSpPr>
        <p:spPr>
          <a:xfrm>
            <a:off x="2880000" y="1662120"/>
            <a:ext cx="6551640" cy="158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in collaborazione gastroenterologi, endocrinologi, chirurghi, ecc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39"/>
    </mc:Choice>
    <mc:Fallback xmlns="">
      <p:transition spd="slow" advTm="49239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936000" y="1440000"/>
            <a:ext cx="8495280" cy="2231280"/>
          </a:xfrm>
          <a:custGeom>
            <a:avLst/>
            <a:gdLst/>
            <a:ahLst/>
            <a:cxnLst/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solidFill>
              <a:srgbClr val="0000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 anchorCtr="1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La diagnosi psicologica è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1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una mappatura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del funzionamento mentale del soggetto: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8" name="Immagine 2"/>
          <p:cNvPicPr/>
          <p:nvPr/>
        </p:nvPicPr>
        <p:blipFill>
          <a:blip r:embed="rId5"/>
          <a:stretch/>
        </p:blipFill>
        <p:spPr>
          <a:xfrm>
            <a:off x="3931920" y="4572000"/>
            <a:ext cx="2799360" cy="163728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5"/>
    </mc:Choice>
    <mc:Fallback xmlns="">
      <p:transition spd="slow" advTm="10615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479520" y="2164320"/>
            <a:ext cx="9095400" cy="407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/>
          <a:lstStyle/>
          <a:p>
            <a:r>
              <a:rPr lang="it-IT" sz="44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- </a:t>
            </a:r>
            <a:r>
              <a:rPr lang="it-IT" sz="44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Competenze cognitive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44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- Capacità relazionali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44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- Consapevolezza del proprio    funzionamento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44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- Gestione dell’affettività ed emotività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479520" y="1343520"/>
            <a:ext cx="9244800" cy="76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44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VALUTAZIONE ED IMPLEMENTAZIONE</a:t>
            </a:r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1" name="Picture 4"/>
          <p:cNvPicPr/>
          <p:nvPr/>
        </p:nvPicPr>
        <p:blipFill>
          <a:blip r:embed="rId5"/>
          <a:stretch/>
        </p:blipFill>
        <p:spPr>
          <a:xfrm>
            <a:off x="7857360" y="6077520"/>
            <a:ext cx="2222640" cy="1481400"/>
          </a:xfrm>
          <a:prstGeom prst="rect">
            <a:avLst/>
          </a:prstGeom>
          <a:ln>
            <a:noFill/>
          </a:ln>
        </p:spPr>
      </p:pic>
      <p:pic>
        <p:nvPicPr>
          <p:cNvPr id="302" name="Picture 6"/>
          <p:cNvPicPr/>
          <p:nvPr/>
        </p:nvPicPr>
        <p:blipFill>
          <a:blip r:embed="rId6"/>
          <a:stretch/>
        </p:blipFill>
        <p:spPr>
          <a:xfrm>
            <a:off x="8028720" y="0"/>
            <a:ext cx="2051280" cy="114732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22"/>
    </mc:Choice>
    <mc:Fallback xmlns="">
      <p:transition spd="slow" advTm="34422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504000" y="518400"/>
            <a:ext cx="907128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/>
          <a:lstStyle/>
          <a:p>
            <a:pPr algn="ctr">
              <a:lnSpc>
                <a:spcPct val="100000"/>
              </a:lnSpc>
            </a:pPr>
            <a:r>
              <a:rPr lang="it-IT" sz="40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ASPETTI DA APPROFONDIRE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2197440" y="2376000"/>
            <a:ext cx="5686200" cy="3173040"/>
          </a:xfrm>
          <a:prstGeom prst="rect">
            <a:avLst/>
          </a:prstGeom>
          <a:solidFill>
            <a:srgbClr val="CCFFFF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5640">
              <a:lnSpc>
                <a:spcPct val="100000"/>
              </a:lnSpc>
              <a:buClr>
                <a:srgbClr val="000033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La storia dei trattamenti dietetici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33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Uso (o abuso) di farmaci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33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Comportamento alimentare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33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Motivazione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33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Aspettative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33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Adesione alle  prescrizioni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33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Immagine corporea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800" b="1" strike="noStrike" spc="-1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Microsoft YaHei"/>
              </a:rPr>
              <a:t>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800" b="1" strike="noStrike" spc="-1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Microsoft YaHei"/>
              </a:rPr>
              <a:t>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Microsoft YaHei"/>
              </a:rPr>
              <a:t>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60"/>
    </mc:Choice>
    <mc:Fallback xmlns="">
      <p:transition spd="slow" advTm="1866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1008000" y="1404000"/>
            <a:ext cx="7847280" cy="3311280"/>
          </a:xfrm>
          <a:custGeom>
            <a:avLst/>
            <a:gdLst/>
            <a:ahLst/>
            <a:cxnLst/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 w="72000">
            <a:solidFill>
              <a:srgbClr val="0000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6000" tIns="81000" rIns="126000" bIns="81000" anchor="ctr" anchorCtr="1"/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L'</a:t>
            </a:r>
            <a:r>
              <a:rPr lang="it-IT" sz="3600" b="0" strike="noStrike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inquadramento psicologico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del paziente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viene svolto </a:t>
            </a:r>
            <a:r>
              <a:rPr lang="it-IT" sz="3600" b="0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di prassi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per i candidati alla  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6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chirurgia bariatrica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6" name="Immagine 2"/>
          <p:cNvPicPr/>
          <p:nvPr/>
        </p:nvPicPr>
        <p:blipFill>
          <a:blip r:embed="rId5"/>
          <a:stretch/>
        </p:blipFill>
        <p:spPr>
          <a:xfrm>
            <a:off x="294480" y="5760000"/>
            <a:ext cx="1864800" cy="165528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8"/>
    </mc:Choice>
    <mc:Fallback xmlns="">
      <p:transition spd="slow" advTm="7098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576000" y="216000"/>
            <a:ext cx="8999280" cy="1799280"/>
          </a:xfrm>
          <a:custGeom>
            <a:avLst/>
            <a:gdLst/>
            <a:ahLst/>
            <a:cxnLst/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 anchorCtr="1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RISCHI DELL’ASSENZA DELL’ATTIVITA’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PSICOLOGICA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CustomShape 2"/>
          <p:cNvSpPr/>
          <p:nvPr/>
        </p:nvSpPr>
        <p:spPr>
          <a:xfrm>
            <a:off x="900000" y="2592000"/>
            <a:ext cx="8351280" cy="2447280"/>
          </a:xfrm>
          <a:custGeom>
            <a:avLst/>
            <a:gdLst/>
            <a:ahLst/>
            <a:cxnLst/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66FFFF"/>
          </a:solidFill>
          <a:ln>
            <a:solidFill>
              <a:srgbClr val="3465A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50000"/>
              </a:lnSpc>
            </a:pPr>
            <a:r>
              <a:rPr lang="it-IT" sz="28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1) Mancanza di calo ponderale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it-IT" sz="28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2) Impossibilità di mantenere il peso raggiunto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972000" y="5580000"/>
            <a:ext cx="8279280" cy="1223280"/>
          </a:xfrm>
          <a:custGeom>
            <a:avLst/>
            <a:gdLst/>
            <a:ahLst/>
            <a:cxnLst/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66FFFF"/>
          </a:solidFill>
          <a:ln w="72000">
            <a:solidFill>
              <a:srgbClr val="3465A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6000" tIns="81000" rIns="126000" bIns="81000" anchor="ctr"/>
          <a:lstStyle/>
          <a:p>
            <a:pPr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3) </a:t>
            </a:r>
            <a:r>
              <a:rPr lang="it-IT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Scompenso</a:t>
            </a: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di tipo psicologico/psichiatrico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0" name="Immagine 4"/>
          <p:cNvPicPr/>
          <p:nvPr/>
        </p:nvPicPr>
        <p:blipFill>
          <a:blip r:embed="rId5"/>
          <a:stretch/>
        </p:blipFill>
        <p:spPr>
          <a:xfrm>
            <a:off x="4068000" y="2080800"/>
            <a:ext cx="2087280" cy="108648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5"/>
    </mc:Choice>
    <mc:Fallback xmlns="">
      <p:transition spd="slow" advTm="39855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magine 220"/>
          <p:cNvPicPr/>
          <p:nvPr/>
        </p:nvPicPr>
        <p:blipFill>
          <a:blip r:embed="rId4"/>
          <a:stretch/>
        </p:blipFill>
        <p:spPr>
          <a:xfrm>
            <a:off x="297720" y="360000"/>
            <a:ext cx="852120" cy="1725840"/>
          </a:xfrm>
          <a:prstGeom prst="rect">
            <a:avLst/>
          </a:prstGeom>
          <a:ln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2345760" y="474480"/>
            <a:ext cx="6725520" cy="191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4429440" y="4615560"/>
            <a:ext cx="3849840" cy="9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3"/>
          <p:cNvSpPr/>
          <p:nvPr/>
        </p:nvSpPr>
        <p:spPr>
          <a:xfrm>
            <a:off x="7211520" y="6660000"/>
            <a:ext cx="2290320" cy="50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5" name="Immagine 224"/>
          <p:cNvPicPr/>
          <p:nvPr/>
        </p:nvPicPr>
        <p:blipFill>
          <a:blip r:embed="rId5"/>
          <a:stretch/>
        </p:blipFill>
        <p:spPr>
          <a:xfrm>
            <a:off x="809280" y="4212000"/>
            <a:ext cx="2790000" cy="2790000"/>
          </a:xfrm>
          <a:prstGeom prst="rect">
            <a:avLst/>
          </a:prstGeom>
          <a:ln>
            <a:noFill/>
          </a:ln>
        </p:spPr>
      </p:pic>
      <p:sp>
        <p:nvSpPr>
          <p:cNvPr id="226" name="CustomShape 4"/>
          <p:cNvSpPr/>
          <p:nvPr/>
        </p:nvSpPr>
        <p:spPr>
          <a:xfrm>
            <a:off x="2700000" y="1227240"/>
            <a:ext cx="6335280" cy="257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36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Tanto peso </a:t>
            </a:r>
            <a:r>
              <a:rPr lang="it-IT" sz="36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fuori,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6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tanto peso dentro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sostegno alle donne nel trattamento dell’obesità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Novara, 9-11 ottobre 2021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5"/>
          <p:cNvSpPr/>
          <p:nvPr/>
        </p:nvSpPr>
        <p:spPr>
          <a:xfrm>
            <a:off x="5040000" y="4929480"/>
            <a:ext cx="4571280" cy="246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Dott.ssa Federica Pritoni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   Dott.ssa Elena Albertazzi  </a:t>
            </a:r>
            <a:r>
              <a:rPr lang="it-IT" sz="2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S.S.V.D.O. Psicologia clinica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A.O.U Maggiore della Carità di Novara 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8" name="Picture 8"/>
          <p:cNvPicPr/>
          <p:nvPr/>
        </p:nvPicPr>
        <p:blipFill>
          <a:blip r:embed="rId6"/>
          <a:stretch/>
        </p:blipFill>
        <p:spPr>
          <a:xfrm>
            <a:off x="1187280" y="216000"/>
            <a:ext cx="756000" cy="2231280"/>
          </a:xfrm>
          <a:prstGeom prst="rect">
            <a:avLst/>
          </a:prstGeom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2"/>
    </mc:Choice>
    <mc:Fallback xmlns="">
      <p:transition spd="slow" advTm="28322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magine 310"/>
          <p:cNvPicPr/>
          <p:nvPr/>
        </p:nvPicPr>
        <p:blipFill>
          <a:blip r:embed="rId4"/>
          <a:stretch/>
        </p:blipFill>
        <p:spPr>
          <a:xfrm>
            <a:off x="252720" y="4212000"/>
            <a:ext cx="4008960" cy="2911320"/>
          </a:xfrm>
          <a:prstGeom prst="rect">
            <a:avLst/>
          </a:prstGeom>
          <a:ln>
            <a:noFill/>
          </a:ln>
        </p:spPr>
      </p:pic>
      <p:pic>
        <p:nvPicPr>
          <p:cNvPr id="312" name="Immagine 311"/>
          <p:cNvPicPr/>
          <p:nvPr/>
        </p:nvPicPr>
        <p:blipFill>
          <a:blip r:embed="rId5"/>
          <a:stretch/>
        </p:blipFill>
        <p:spPr>
          <a:xfrm>
            <a:off x="540000" y="432360"/>
            <a:ext cx="4967280" cy="3383280"/>
          </a:xfrm>
          <a:prstGeom prst="rect">
            <a:avLst/>
          </a:prstGeom>
          <a:ln>
            <a:noFill/>
          </a:ln>
        </p:spPr>
      </p:pic>
      <p:pic>
        <p:nvPicPr>
          <p:cNvPr id="313" name="Immagine 312"/>
          <p:cNvPicPr/>
          <p:nvPr/>
        </p:nvPicPr>
        <p:blipFill>
          <a:blip r:embed="rId6"/>
          <a:stretch/>
        </p:blipFill>
        <p:spPr>
          <a:xfrm>
            <a:off x="3960000" y="3600000"/>
            <a:ext cx="5758920" cy="367092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7"/>
    </mc:Choice>
    <mc:Fallback xmlns="">
      <p:transition spd="slow" advTm="15777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72000" y="756000"/>
            <a:ext cx="4211640" cy="251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36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Italia il 46,1% della popolazione dai 18 anni in su è in sovrappeso, di questa percentuale circa il 10% è obeso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4763520" y="6369480"/>
            <a:ext cx="5208120" cy="117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Rapporto Istat realizzato per il secondo Italian Obesity Barometer Report presentato il 6 ottobre 2020 in occasione del 2nd Italian Obesity summit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3"/>
          <p:cNvSpPr/>
          <p:nvPr/>
        </p:nvSpPr>
        <p:spPr>
          <a:xfrm>
            <a:off x="4752000" y="1944000"/>
            <a:ext cx="4895640" cy="40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sovrappeso riguarda maggiormente il sesso maschile (6 uomini su 10) rispetto a quello femminile (4 donne su 10), con un picco di prevalenza tra i 65 e i 74 anni, dove l’eccesso di peso raggiunge il 53% delle donne e circa il 68% degli uomini.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2" name="Immagine 231"/>
          <p:cNvPicPr/>
          <p:nvPr/>
        </p:nvPicPr>
        <p:blipFill>
          <a:blip r:embed="rId4"/>
          <a:stretch/>
        </p:blipFill>
        <p:spPr>
          <a:xfrm>
            <a:off x="828000" y="3924000"/>
            <a:ext cx="3095640" cy="2963880"/>
          </a:xfrm>
          <a:prstGeom prst="rect">
            <a:avLst/>
          </a:prstGeom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1"/>
    </mc:Choice>
    <mc:Fallback xmlns="">
      <p:transition spd="slow" advTm="36271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1584000" y="1002960"/>
            <a:ext cx="7847640" cy="40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 dati indicano un aumento dell’incidenza di sovrappeso e obesità del 30% negli ultimi 30 anni, di cui solo un terzo può essere attribuito all’invecchiamento della popolazione.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“I confronti temporali, analizzati per genere e classe di età tra gli adulti hanno evidenziato degli incrementi specifici, in particolare tra le donne dai 18 ai 45 anni (in media +15 per cento)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4727520" y="6297840"/>
            <a:ext cx="5208120" cy="117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Rapporto Istat realizzato per il secondo Italian Obesity Barometer Report presentato il 6 ottobre 2020 in occasione del 2nd Italian Obesity summit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5" name="Immagine 234"/>
          <p:cNvPicPr/>
          <p:nvPr/>
        </p:nvPicPr>
        <p:blipFill>
          <a:blip r:embed="rId4"/>
          <a:stretch/>
        </p:blipFill>
        <p:spPr>
          <a:xfrm>
            <a:off x="864000" y="5400000"/>
            <a:ext cx="2159640" cy="194364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4"/>
    </mc:Choice>
    <mc:Fallback xmlns="">
      <p:transition spd="slow" advTm="34814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504000" y="364680"/>
            <a:ext cx="9071640" cy="43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36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Adipe, bomba a orologeria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Ogni 2 secondi una persona tra i 30 e i 70 anni muore di una malattia “cronica non trasmissibile”, come le malattie cardiovascolari e autoimmuni, il cancro e il diabete (ha stimato il Third UN High-Level Meeting on Non-Communicable Diseases - Onu, 2018), tutte patologie la cui insorgenza è favorita dallo stato infiammatorio cronico nei soggetti obesi. L’obesità predispone infatti a patologie allergiche, e riducendo la sorveglianza immunitaria, aumenta il rischio di cancro e quintuplica la possibilità di sviluppare il diabete. Sovrappeso e obesità favoriscono, inoltre, l’insorgenza di malattie neurodegenerative, quali l’Alzheimer.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6948000" y="6804000"/>
            <a:ext cx="4103640" cy="40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World Obesity Day 2021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50"/>
    </mc:Choice>
    <mc:Fallback xmlns="">
      <p:transition spd="slow" advTm="5095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576000" y="648000"/>
            <a:ext cx="5974920" cy="5022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OBESITA’ E PATOLOGIE ALIMENTARI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4464000" y="6192000"/>
            <a:ext cx="5182200" cy="5745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MODELLO BIO-PSICO-SOCIALE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George Libman Engel  1977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0" name="Immagine 239"/>
          <p:cNvPicPr/>
          <p:nvPr/>
        </p:nvPicPr>
        <p:blipFill>
          <a:blip r:embed="rId4"/>
          <a:stretch/>
        </p:blipFill>
        <p:spPr>
          <a:xfrm>
            <a:off x="1774800" y="2448000"/>
            <a:ext cx="1607400" cy="2836440"/>
          </a:xfrm>
          <a:prstGeom prst="rect">
            <a:avLst/>
          </a:prstGeom>
          <a:ln>
            <a:noFill/>
          </a:ln>
        </p:spPr>
      </p:pic>
      <p:pic>
        <p:nvPicPr>
          <p:cNvPr id="241" name="Immagine 240"/>
          <p:cNvPicPr/>
          <p:nvPr/>
        </p:nvPicPr>
        <p:blipFill>
          <a:blip r:embed="rId5"/>
          <a:stretch/>
        </p:blipFill>
        <p:spPr>
          <a:xfrm>
            <a:off x="3832560" y="1530000"/>
            <a:ext cx="2429640" cy="1636200"/>
          </a:xfrm>
          <a:prstGeom prst="rect">
            <a:avLst/>
          </a:prstGeom>
          <a:ln>
            <a:noFill/>
          </a:ln>
        </p:spPr>
      </p:pic>
      <p:pic>
        <p:nvPicPr>
          <p:cNvPr id="242" name="Immagine 241"/>
          <p:cNvPicPr/>
          <p:nvPr/>
        </p:nvPicPr>
        <p:blipFill>
          <a:blip r:embed="rId6"/>
          <a:stretch/>
        </p:blipFill>
        <p:spPr>
          <a:xfrm>
            <a:off x="6680520" y="3168000"/>
            <a:ext cx="2894760" cy="262476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01"/>
    </mc:Choice>
    <mc:Fallback xmlns="">
      <p:transition spd="slow" advTm="65501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magine 242"/>
          <p:cNvPicPr/>
          <p:nvPr/>
        </p:nvPicPr>
        <p:blipFill>
          <a:blip r:embed="rId4"/>
          <a:stretch/>
        </p:blipFill>
        <p:spPr>
          <a:xfrm>
            <a:off x="3672000" y="506880"/>
            <a:ext cx="5762880" cy="5755680"/>
          </a:xfrm>
          <a:prstGeom prst="rect">
            <a:avLst/>
          </a:prstGeom>
          <a:ln>
            <a:noFill/>
          </a:ln>
        </p:spPr>
      </p:pic>
      <p:sp>
        <p:nvSpPr>
          <p:cNvPr id="244" name="CustomShape 1"/>
          <p:cNvSpPr/>
          <p:nvPr/>
        </p:nvSpPr>
        <p:spPr>
          <a:xfrm>
            <a:off x="343800" y="5185440"/>
            <a:ext cx="2806560" cy="178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corpo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memoria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CustomShape 2"/>
          <p:cNvSpPr/>
          <p:nvPr/>
        </p:nvSpPr>
        <p:spPr>
          <a:xfrm>
            <a:off x="7776000" y="6408000"/>
            <a:ext cx="2230560" cy="60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Il ciclo della vita Erika gallo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4"/>
    </mc:Choice>
    <mc:Fallback xmlns="">
      <p:transition spd="slow" advTm="12434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710640" y="3132000"/>
            <a:ext cx="3391920" cy="258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L’identità corporea è ciò che ci rende unici ed irripetibili come individui, è ciò che consente agli altri  “ a prima vista “ di non confonderci con nessun altro.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7" name="Immagine 246"/>
          <p:cNvPicPr/>
          <p:nvPr/>
        </p:nvPicPr>
        <p:blipFill>
          <a:blip r:embed="rId4"/>
          <a:stretch/>
        </p:blipFill>
        <p:spPr>
          <a:xfrm>
            <a:off x="4838040" y="864000"/>
            <a:ext cx="4520520" cy="5614560"/>
          </a:xfrm>
          <a:prstGeom prst="rect">
            <a:avLst/>
          </a:prstGeom>
          <a:ln>
            <a:noFill/>
          </a:ln>
        </p:spPr>
      </p:pic>
      <p:sp>
        <p:nvSpPr>
          <p:cNvPr id="248" name="CustomShape 2"/>
          <p:cNvSpPr/>
          <p:nvPr/>
        </p:nvSpPr>
        <p:spPr>
          <a:xfrm>
            <a:off x="1224000" y="1584000"/>
            <a:ext cx="187056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IDENTITA’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0"/>
    </mc:Choice>
    <mc:Fallback xmlns="">
      <p:transition spd="slow" advTm="2394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504720" y="7200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LA CULTURA DEL CORPO ….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0" name="Immagine 249"/>
          <p:cNvPicPr/>
          <p:nvPr/>
        </p:nvPicPr>
        <p:blipFill>
          <a:blip r:embed="rId4"/>
          <a:stretch/>
        </p:blipFill>
        <p:spPr>
          <a:xfrm>
            <a:off x="693000" y="2001240"/>
            <a:ext cx="2617200" cy="1740960"/>
          </a:xfrm>
          <a:prstGeom prst="rect">
            <a:avLst/>
          </a:prstGeom>
          <a:ln>
            <a:noFill/>
          </a:ln>
        </p:spPr>
      </p:pic>
      <p:pic>
        <p:nvPicPr>
          <p:cNvPr id="251" name="Immagine 250"/>
          <p:cNvPicPr/>
          <p:nvPr/>
        </p:nvPicPr>
        <p:blipFill>
          <a:blip r:embed="rId5"/>
          <a:stretch/>
        </p:blipFill>
        <p:spPr>
          <a:xfrm>
            <a:off x="6741000" y="1209240"/>
            <a:ext cx="2617200" cy="1740960"/>
          </a:xfrm>
          <a:prstGeom prst="rect">
            <a:avLst/>
          </a:prstGeom>
          <a:ln>
            <a:noFill/>
          </a:ln>
        </p:spPr>
      </p:pic>
      <p:pic>
        <p:nvPicPr>
          <p:cNvPr id="252" name="Immagine 251"/>
          <p:cNvPicPr/>
          <p:nvPr/>
        </p:nvPicPr>
        <p:blipFill>
          <a:blip r:embed="rId6"/>
          <a:stretch/>
        </p:blipFill>
        <p:spPr>
          <a:xfrm>
            <a:off x="3159000" y="1312200"/>
            <a:ext cx="3350520" cy="1360080"/>
          </a:xfrm>
          <a:prstGeom prst="rect">
            <a:avLst/>
          </a:prstGeom>
          <a:ln>
            <a:noFill/>
          </a:ln>
        </p:spPr>
      </p:pic>
      <p:pic>
        <p:nvPicPr>
          <p:cNvPr id="253" name="Immagine 252"/>
          <p:cNvPicPr/>
          <p:nvPr/>
        </p:nvPicPr>
        <p:blipFill>
          <a:blip r:embed="rId7"/>
          <a:stretch/>
        </p:blipFill>
        <p:spPr>
          <a:xfrm>
            <a:off x="3393720" y="2847600"/>
            <a:ext cx="1789200" cy="2551320"/>
          </a:xfrm>
          <a:prstGeom prst="rect">
            <a:avLst/>
          </a:prstGeom>
          <a:ln>
            <a:noFill/>
          </a:ln>
        </p:spPr>
      </p:pic>
      <p:pic>
        <p:nvPicPr>
          <p:cNvPr id="254" name="Immagine 253"/>
          <p:cNvPicPr/>
          <p:nvPr/>
        </p:nvPicPr>
        <p:blipFill>
          <a:blip r:embed="rId8"/>
          <a:stretch/>
        </p:blipFill>
        <p:spPr>
          <a:xfrm>
            <a:off x="5400000" y="3024000"/>
            <a:ext cx="2627640" cy="1741680"/>
          </a:xfrm>
          <a:prstGeom prst="rect">
            <a:avLst/>
          </a:prstGeom>
          <a:ln>
            <a:noFill/>
          </a:ln>
        </p:spPr>
      </p:pic>
      <p:pic>
        <p:nvPicPr>
          <p:cNvPr id="255" name="Immagine 254"/>
          <p:cNvPicPr/>
          <p:nvPr/>
        </p:nvPicPr>
        <p:blipFill>
          <a:blip r:embed="rId9"/>
          <a:stretch/>
        </p:blipFill>
        <p:spPr>
          <a:xfrm>
            <a:off x="8136000" y="3385440"/>
            <a:ext cx="1760760" cy="2589480"/>
          </a:xfrm>
          <a:prstGeom prst="rect">
            <a:avLst/>
          </a:prstGeom>
          <a:ln>
            <a:noFill/>
          </a:ln>
        </p:spPr>
      </p:pic>
      <p:pic>
        <p:nvPicPr>
          <p:cNvPr id="256" name="Immagine 255"/>
          <p:cNvPicPr/>
          <p:nvPr/>
        </p:nvPicPr>
        <p:blipFill>
          <a:blip r:embed="rId10"/>
          <a:stretch/>
        </p:blipFill>
        <p:spPr>
          <a:xfrm>
            <a:off x="1080000" y="4198680"/>
            <a:ext cx="2065320" cy="2208240"/>
          </a:xfrm>
          <a:prstGeom prst="rect">
            <a:avLst/>
          </a:prstGeom>
          <a:ln>
            <a:noFill/>
          </a:ln>
        </p:spPr>
      </p:pic>
      <p:pic>
        <p:nvPicPr>
          <p:cNvPr id="257" name="Immagine 256"/>
          <p:cNvPicPr/>
          <p:nvPr/>
        </p:nvPicPr>
        <p:blipFill>
          <a:blip r:embed="rId11"/>
          <a:stretch/>
        </p:blipFill>
        <p:spPr>
          <a:xfrm>
            <a:off x="4680000" y="5112000"/>
            <a:ext cx="2703600" cy="168444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7"/>
    </mc:Choice>
    <mc:Fallback xmlns="">
      <p:transition spd="slow" advTm="10827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</TotalTime>
  <Words>736</Words>
  <Application>Microsoft Office PowerPoint</Application>
  <PresentationFormat>Personalizzato</PresentationFormat>
  <Paragraphs>105</Paragraphs>
  <Slides>20</Slides>
  <Notes>6</Notes>
  <HiddenSlides>0</HiddenSlides>
  <MMClips>20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20</vt:i4>
      </vt:variant>
    </vt:vector>
  </HeadingPairs>
  <TitlesOfParts>
    <vt:vector size="35" baseType="lpstr">
      <vt:lpstr>Microsoft YaHei</vt:lpstr>
      <vt:lpstr>Arial</vt:lpstr>
      <vt:lpstr>Calibri</vt:lpstr>
      <vt:lpstr>Comic Sans MS</vt:lpstr>
      <vt:lpstr>DejaVu Sans</vt:lpstr>
      <vt:lpstr>Segoe UI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Pc</dc:creator>
  <dc:description/>
  <cp:lastModifiedBy>Sodano Claudia-Assistente amm.vo</cp:lastModifiedBy>
  <cp:revision>13</cp:revision>
  <cp:lastPrinted>2021-10-06T08:41:57Z</cp:lastPrinted>
  <dcterms:created xsi:type="dcterms:W3CDTF">2021-09-28T13:27:46Z</dcterms:created>
  <dcterms:modified xsi:type="dcterms:W3CDTF">2021-10-06T08:42:20Z</dcterms:modified>
  <dc:language>it-IT</dc:language>
</cp:coreProperties>
</file>