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0331450" cy="71993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6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859" y="1178222"/>
            <a:ext cx="8781733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1431" y="3781306"/>
            <a:ext cx="7748588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851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4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3444" y="383297"/>
            <a:ext cx="2227719" cy="610108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0288" y="383297"/>
            <a:ext cx="6554014" cy="610108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80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17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907" y="1794831"/>
            <a:ext cx="8910876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907" y="4817876"/>
            <a:ext cx="8910876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31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0287" y="1916484"/>
            <a:ext cx="4390866" cy="456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0297" y="1916484"/>
            <a:ext cx="4390866" cy="456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97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633" y="383299"/>
            <a:ext cx="8910876" cy="139153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634" y="1764832"/>
            <a:ext cx="4370687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634" y="2629749"/>
            <a:ext cx="4370687" cy="386796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0297" y="1764832"/>
            <a:ext cx="4392212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0297" y="2629749"/>
            <a:ext cx="4392212" cy="386796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06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3568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3104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633" y="479954"/>
            <a:ext cx="3332162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2212" y="1036570"/>
            <a:ext cx="5230297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633" y="2159794"/>
            <a:ext cx="3332162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959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633" y="479954"/>
            <a:ext cx="3332162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92212" y="1036570"/>
            <a:ext cx="5230297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633" y="2159794"/>
            <a:ext cx="3332162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199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0287" y="383299"/>
            <a:ext cx="891087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287" y="1916484"/>
            <a:ext cx="891087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0287" y="6672698"/>
            <a:ext cx="232457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BEF7E-B53B-45D8-82A5-1F46DC8F13D8}" type="datetimeFigureOut">
              <a:rPr lang="it-IT" smtClean="0"/>
              <a:t>08/09/2025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2293" y="6672698"/>
            <a:ext cx="3486864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96587" y="6672698"/>
            <a:ext cx="232457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D32E9-1475-476D-B8E8-7D193ADA4D1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62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FB481-CF80-29FA-ADD4-6FCB085B1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7D8548A1-5163-B565-8F97-DF38E4267C5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9" t="13671" r="11896"/>
          <a:stretch/>
        </p:blipFill>
        <p:spPr>
          <a:xfrm>
            <a:off x="470893" y="1468635"/>
            <a:ext cx="3301007" cy="2288669"/>
          </a:xfrm>
          <a:prstGeom prst="rect">
            <a:avLst/>
          </a:prstGeom>
          <a:ln>
            <a:noFill/>
          </a:ln>
        </p:spPr>
      </p:pic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CCA0B13B-C4A6-3203-1B4E-6669C878238F}"/>
              </a:ext>
            </a:extLst>
          </p:cNvPr>
          <p:cNvSpPr txBox="1"/>
          <p:nvPr/>
        </p:nvSpPr>
        <p:spPr>
          <a:xfrm>
            <a:off x="3861712" y="1924093"/>
            <a:ext cx="5995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6000" spc="-100" dirty="0">
                <a:latin typeface="Imprint MT Shadow" panose="04020605060303030202" pitchFamily="82" charset="0"/>
              </a:rPr>
              <a:t>nei contesti interni</a:t>
            </a:r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C31B1932-0F78-93CD-5927-292B8795B198}"/>
              </a:ext>
            </a:extLst>
          </p:cNvPr>
          <p:cNvCxnSpPr>
            <a:cxnSpLocks/>
          </p:cNvCxnSpPr>
          <p:nvPr/>
        </p:nvCxnSpPr>
        <p:spPr>
          <a:xfrm>
            <a:off x="1022555" y="6535753"/>
            <a:ext cx="9075174" cy="0"/>
          </a:xfrm>
          <a:prstGeom prst="line">
            <a:avLst/>
          </a:prstGeom>
          <a:ln w="12700" cap="flat">
            <a:solidFill>
              <a:srgbClr val="FF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Immagine 35">
            <a:extLst>
              <a:ext uri="{FF2B5EF4-FFF2-40B4-BE49-F238E27FC236}">
                <a16:creationId xmlns:a16="http://schemas.microsoft.com/office/drawing/2014/main" id="{FE55D880-B0C5-276A-691C-FB8335554F8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6059158"/>
            <a:ext cx="835742" cy="1024863"/>
          </a:xfrm>
          <a:prstGeom prst="rect">
            <a:avLst/>
          </a:prstGeom>
        </p:spPr>
      </p:pic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32C46010-5698-62F5-96F6-F5D2D3394F3B}"/>
              </a:ext>
            </a:extLst>
          </p:cNvPr>
          <p:cNvSpPr txBox="1"/>
          <p:nvPr/>
        </p:nvSpPr>
        <p:spPr>
          <a:xfrm>
            <a:off x="1595935" y="6677830"/>
            <a:ext cx="2868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>
                <a:latin typeface="Perpetua" panose="02020502060401020303" pitchFamily="18" charset="0"/>
              </a:rPr>
              <a:t>Info: formazione@maggioreosp.novara.it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C01EDC38-FC04-34FC-7A5A-BC25DA5EADDD}"/>
              </a:ext>
            </a:extLst>
          </p:cNvPr>
          <p:cNvSpPr txBox="1"/>
          <p:nvPr/>
        </p:nvSpPr>
        <p:spPr>
          <a:xfrm>
            <a:off x="5786292" y="6682744"/>
            <a:ext cx="4008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>
                <a:latin typeface="Perpetua" panose="02020502060401020303" pitchFamily="18" charset="0"/>
              </a:defRPr>
            </a:lvl1pPr>
          </a:lstStyle>
          <a:p>
            <a:r>
              <a:rPr lang="it-IT" dirty="0"/>
              <a:t>Iscrizioni: https://www.formazionesanitapiemonte.it</a:t>
            </a: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647D1C33-B584-B424-27CA-15C7D5D5F43B}"/>
              </a:ext>
            </a:extLst>
          </p:cNvPr>
          <p:cNvSpPr txBox="1"/>
          <p:nvPr/>
        </p:nvSpPr>
        <p:spPr>
          <a:xfrm>
            <a:off x="708566" y="385445"/>
            <a:ext cx="7155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Perpetua" panose="02020502060401020303" pitchFamily="18" charset="0"/>
              </a:rPr>
              <a:t>Corso accreditato ECM per tutte le professioni sanitarie, tecniche e amministrative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37C2CFEA-2917-F1C5-266A-CD428EEAA1A4}"/>
              </a:ext>
            </a:extLst>
          </p:cNvPr>
          <p:cNvSpPr txBox="1"/>
          <p:nvPr/>
        </p:nvSpPr>
        <p:spPr>
          <a:xfrm>
            <a:off x="3664975" y="1058914"/>
            <a:ext cx="6389026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it-IT" sz="6000" spc="-200" dirty="0">
                <a:solidFill>
                  <a:schemeClr val="bg1"/>
                </a:solidFill>
                <a:latin typeface="Imprint MT Shadow" panose="04020605060303030202" pitchFamily="82" charset="0"/>
              </a:rPr>
              <a:t>Gestione dei conflitti</a:t>
            </a: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D35518D0-04EA-B677-00F4-2A0FDF2BC564}"/>
              </a:ext>
            </a:extLst>
          </p:cNvPr>
          <p:cNvCxnSpPr>
            <a:cxnSpLocks/>
          </p:cNvCxnSpPr>
          <p:nvPr/>
        </p:nvCxnSpPr>
        <p:spPr>
          <a:xfrm>
            <a:off x="186813" y="3867279"/>
            <a:ext cx="10022058" cy="0"/>
          </a:xfrm>
          <a:prstGeom prst="line">
            <a:avLst/>
          </a:prstGeom>
          <a:ln w="12700">
            <a:solidFill>
              <a:srgbClr val="FF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0D663036-D930-2B8F-D2D6-946568B8BDBC}"/>
              </a:ext>
            </a:extLst>
          </p:cNvPr>
          <p:cNvCxnSpPr>
            <a:cxnSpLocks/>
          </p:cNvCxnSpPr>
          <p:nvPr/>
        </p:nvCxnSpPr>
        <p:spPr>
          <a:xfrm rot="10800000" flipV="1">
            <a:off x="678086" y="385444"/>
            <a:ext cx="7155274" cy="369331"/>
          </a:xfrm>
          <a:prstGeom prst="bentConnector3">
            <a:avLst>
              <a:gd name="adj1" fmla="val 18"/>
            </a:avLst>
          </a:prstGeom>
          <a:ln w="127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1826917D-9939-A408-F01E-0C30C68F5D83}"/>
              </a:ext>
            </a:extLst>
          </p:cNvPr>
          <p:cNvSpPr txBox="1"/>
          <p:nvPr/>
        </p:nvSpPr>
        <p:spPr>
          <a:xfrm>
            <a:off x="876674" y="4444514"/>
            <a:ext cx="2837635" cy="14767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it-IT" sz="4000" dirty="0">
                <a:latin typeface="Imprint MT Shadow" panose="04020605060303030202" pitchFamily="82" charset="0"/>
              </a:rPr>
              <a:t>Aula Magna</a:t>
            </a:r>
          </a:p>
          <a:p>
            <a:pPr algn="ctr">
              <a:lnSpc>
                <a:spcPct val="130000"/>
              </a:lnSpc>
            </a:pPr>
            <a:r>
              <a:rPr lang="it-IT" sz="3200" spc="-200" dirty="0">
                <a:latin typeface="Imprint MT Shadow" panose="04020605060303030202" pitchFamily="82" charset="0"/>
              </a:rPr>
              <a:t>Corso Mazzini 18</a:t>
            </a:r>
          </a:p>
        </p:txBody>
      </p:sp>
      <p:cxnSp>
        <p:nvCxnSpPr>
          <p:cNvPr id="54" name="Connettore a gomito 53">
            <a:extLst>
              <a:ext uri="{FF2B5EF4-FFF2-40B4-BE49-F238E27FC236}">
                <a16:creationId xmlns:a16="http://schemas.microsoft.com/office/drawing/2014/main" id="{54B62DA6-962B-648A-3242-CA6E5D8D24BF}"/>
              </a:ext>
            </a:extLst>
          </p:cNvPr>
          <p:cNvCxnSpPr>
            <a:cxnSpLocks/>
          </p:cNvCxnSpPr>
          <p:nvPr/>
        </p:nvCxnSpPr>
        <p:spPr>
          <a:xfrm rot="10800000">
            <a:off x="432092" y="1604559"/>
            <a:ext cx="280091" cy="3587822"/>
          </a:xfrm>
          <a:prstGeom prst="bentConnector2">
            <a:avLst/>
          </a:prstGeom>
          <a:ln w="127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a gomito 59">
            <a:extLst>
              <a:ext uri="{FF2B5EF4-FFF2-40B4-BE49-F238E27FC236}">
                <a16:creationId xmlns:a16="http://schemas.microsoft.com/office/drawing/2014/main" id="{D51EAC0B-DE7F-147B-6180-C26C998842CC}"/>
              </a:ext>
            </a:extLst>
          </p:cNvPr>
          <p:cNvCxnSpPr>
            <a:cxnSpLocks/>
            <a:stCxn id="67" idx="1"/>
          </p:cNvCxnSpPr>
          <p:nvPr/>
        </p:nvCxnSpPr>
        <p:spPr>
          <a:xfrm rot="10800000">
            <a:off x="4196591" y="3431701"/>
            <a:ext cx="894878" cy="1787703"/>
          </a:xfrm>
          <a:prstGeom prst="bentConnector2">
            <a:avLst/>
          </a:prstGeom>
          <a:ln w="12700">
            <a:solidFill>
              <a:srgbClr val="FF0000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66">
            <a:extLst>
              <a:ext uri="{FF2B5EF4-FFF2-40B4-BE49-F238E27FC236}">
                <a16:creationId xmlns:a16="http://schemas.microsoft.com/office/drawing/2014/main" id="{76737B03-2B3B-35B9-5C87-D526E059F9C0}"/>
              </a:ext>
            </a:extLst>
          </p:cNvPr>
          <p:cNvSpPr txBox="1"/>
          <p:nvPr/>
        </p:nvSpPr>
        <p:spPr>
          <a:xfrm>
            <a:off x="5091469" y="4126796"/>
            <a:ext cx="518152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 err="1" smtClean="0">
                <a:latin typeface="Imprint MT Shadow" panose="04020605060303030202" pitchFamily="82" charset="0"/>
              </a:rPr>
              <a:t>Ediz</a:t>
            </a:r>
            <a:r>
              <a:rPr lang="it-IT" sz="4000" dirty="0" smtClean="0">
                <a:latin typeface="Imprint MT Shadow" panose="04020605060303030202" pitchFamily="82" charset="0"/>
              </a:rPr>
              <a:t> 1: 17 </a:t>
            </a:r>
            <a:r>
              <a:rPr lang="it-IT" sz="4000" dirty="0" err="1" smtClean="0">
                <a:latin typeface="Imprint MT Shadow" panose="04020605060303030202" pitchFamily="82" charset="0"/>
              </a:rPr>
              <a:t>nov</a:t>
            </a:r>
            <a:r>
              <a:rPr lang="it-IT" sz="4000" dirty="0" smtClean="0">
                <a:latin typeface="Imprint MT Shadow" panose="04020605060303030202" pitchFamily="82" charset="0"/>
              </a:rPr>
              <a:t> 2025</a:t>
            </a:r>
          </a:p>
          <a:p>
            <a:pPr algn="ctr"/>
            <a:r>
              <a:rPr lang="it-IT" sz="4000" dirty="0" err="1" smtClean="0">
                <a:latin typeface="Imprint MT Shadow" panose="04020605060303030202" pitchFamily="82" charset="0"/>
              </a:rPr>
              <a:t>Ediz</a:t>
            </a:r>
            <a:r>
              <a:rPr lang="it-IT" sz="4000" dirty="0" smtClean="0">
                <a:latin typeface="Imprint MT Shadow" panose="04020605060303030202" pitchFamily="82" charset="0"/>
              </a:rPr>
              <a:t> 2: 28 </a:t>
            </a:r>
            <a:r>
              <a:rPr lang="it-IT" sz="4000" dirty="0" err="1" smtClean="0">
                <a:latin typeface="Imprint MT Shadow" panose="04020605060303030202" pitchFamily="82" charset="0"/>
              </a:rPr>
              <a:t>nov</a:t>
            </a:r>
            <a:r>
              <a:rPr lang="it-IT" sz="4000" dirty="0" smtClean="0">
                <a:latin typeface="Imprint MT Shadow" panose="04020605060303030202" pitchFamily="82" charset="0"/>
              </a:rPr>
              <a:t> 2025</a:t>
            </a:r>
          </a:p>
          <a:p>
            <a:pPr algn="ctr"/>
            <a:r>
              <a:rPr lang="it-IT" sz="2800" dirty="0" smtClean="0">
                <a:latin typeface="Imprint MT Shadow" panose="04020605060303030202" pitchFamily="82" charset="0"/>
              </a:rPr>
              <a:t>dalle </a:t>
            </a:r>
            <a:r>
              <a:rPr lang="it-IT" sz="2800" dirty="0">
                <a:latin typeface="Imprint MT Shadow" panose="04020605060303030202" pitchFamily="82" charset="0"/>
              </a:rPr>
              <a:t>09:00 alle 13:00</a:t>
            </a:r>
          </a:p>
          <a:p>
            <a:pPr algn="ctr"/>
            <a:r>
              <a:rPr lang="it-IT" sz="2800" dirty="0">
                <a:latin typeface="Imprint MT Shadow" panose="04020605060303030202" pitchFamily="82" charset="0"/>
              </a:rPr>
              <a:t> e dalle 14:00 alle 16:00</a:t>
            </a:r>
          </a:p>
        </p:txBody>
      </p:sp>
      <p:grpSp>
        <p:nvGrpSpPr>
          <p:cNvPr id="105" name="Gruppo 104">
            <a:extLst>
              <a:ext uri="{FF2B5EF4-FFF2-40B4-BE49-F238E27FC236}">
                <a16:creationId xmlns:a16="http://schemas.microsoft.com/office/drawing/2014/main" id="{BFB655A2-D926-B13F-3E32-16EE62CBDC70}"/>
              </a:ext>
            </a:extLst>
          </p:cNvPr>
          <p:cNvGrpSpPr/>
          <p:nvPr/>
        </p:nvGrpSpPr>
        <p:grpSpPr>
          <a:xfrm rot="5400000">
            <a:off x="9172604" y="333728"/>
            <a:ext cx="280093" cy="547559"/>
            <a:chOff x="163953" y="114299"/>
            <a:chExt cx="108584" cy="212273"/>
          </a:xfrm>
        </p:grpSpPr>
        <p:grpSp>
          <p:nvGrpSpPr>
            <p:cNvPr id="103" name="Gruppo 102">
              <a:extLst>
                <a:ext uri="{FF2B5EF4-FFF2-40B4-BE49-F238E27FC236}">
                  <a16:creationId xmlns:a16="http://schemas.microsoft.com/office/drawing/2014/main" id="{44DB4252-C3A0-D9CF-938D-5F89AAD93B65}"/>
                </a:ext>
              </a:extLst>
            </p:cNvPr>
            <p:cNvGrpSpPr/>
            <p:nvPr/>
          </p:nvGrpSpPr>
          <p:grpSpPr>
            <a:xfrm>
              <a:off x="163953" y="114299"/>
              <a:ext cx="45719" cy="212273"/>
              <a:chOff x="163953" y="114299"/>
              <a:chExt cx="45719" cy="212273"/>
            </a:xfrm>
          </p:grpSpPr>
          <p:sp>
            <p:nvSpPr>
              <p:cNvPr id="95" name="Ovale 94">
                <a:extLst>
                  <a:ext uri="{FF2B5EF4-FFF2-40B4-BE49-F238E27FC236}">
                    <a16:creationId xmlns:a16="http://schemas.microsoft.com/office/drawing/2014/main" id="{001A7623-A261-8663-A0CC-725AC95FBA1B}"/>
                  </a:ext>
                </a:extLst>
              </p:cNvPr>
              <p:cNvSpPr/>
              <p:nvPr/>
            </p:nvSpPr>
            <p:spPr>
              <a:xfrm>
                <a:off x="163953" y="114299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7" name="Ovale 96">
                <a:extLst>
                  <a:ext uri="{FF2B5EF4-FFF2-40B4-BE49-F238E27FC236}">
                    <a16:creationId xmlns:a16="http://schemas.microsoft.com/office/drawing/2014/main" id="{A60C7BA4-4AC3-BC65-57BA-73C0589306D2}"/>
                  </a:ext>
                </a:extLst>
              </p:cNvPr>
              <p:cNvSpPr/>
              <p:nvPr/>
            </p:nvSpPr>
            <p:spPr>
              <a:xfrm>
                <a:off x="163953" y="169817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9" name="Ovale 98">
                <a:extLst>
                  <a:ext uri="{FF2B5EF4-FFF2-40B4-BE49-F238E27FC236}">
                    <a16:creationId xmlns:a16="http://schemas.microsoft.com/office/drawing/2014/main" id="{37981C4D-5219-1AFA-4D07-892892C02E8A}"/>
                  </a:ext>
                </a:extLst>
              </p:cNvPr>
              <p:cNvSpPr/>
              <p:nvPr/>
            </p:nvSpPr>
            <p:spPr>
              <a:xfrm>
                <a:off x="163953" y="225335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1">
                    <a:shade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1" name="Ovale 100">
                <a:extLst>
                  <a:ext uri="{FF2B5EF4-FFF2-40B4-BE49-F238E27FC236}">
                    <a16:creationId xmlns:a16="http://schemas.microsoft.com/office/drawing/2014/main" id="{36B74EDD-CAE1-2B3B-8DE9-4C1229B25F21}"/>
                  </a:ext>
                </a:extLst>
              </p:cNvPr>
              <p:cNvSpPr/>
              <p:nvPr/>
            </p:nvSpPr>
            <p:spPr>
              <a:xfrm>
                <a:off x="163953" y="280853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96" name="Ovale 95">
              <a:extLst>
                <a:ext uri="{FF2B5EF4-FFF2-40B4-BE49-F238E27FC236}">
                  <a16:creationId xmlns:a16="http://schemas.microsoft.com/office/drawing/2014/main" id="{B18F9D75-5F13-7745-5EEF-603466E83C3E}"/>
                </a:ext>
              </a:extLst>
            </p:cNvPr>
            <p:cNvSpPr/>
            <p:nvPr/>
          </p:nvSpPr>
          <p:spPr>
            <a:xfrm>
              <a:off x="226818" y="114299"/>
              <a:ext cx="45719" cy="45719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8" name="Ovale 97">
              <a:extLst>
                <a:ext uri="{FF2B5EF4-FFF2-40B4-BE49-F238E27FC236}">
                  <a16:creationId xmlns:a16="http://schemas.microsoft.com/office/drawing/2014/main" id="{D648299D-53A6-5C0C-E314-D41588A8CA05}"/>
                </a:ext>
              </a:extLst>
            </p:cNvPr>
            <p:cNvSpPr/>
            <p:nvPr/>
          </p:nvSpPr>
          <p:spPr>
            <a:xfrm>
              <a:off x="226818" y="169817"/>
              <a:ext cx="45719" cy="45719"/>
            </a:xfrm>
            <a:prstGeom prst="ellipse">
              <a:avLst/>
            </a:pr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00" name="Ovale 99">
              <a:extLst>
                <a:ext uri="{FF2B5EF4-FFF2-40B4-BE49-F238E27FC236}">
                  <a16:creationId xmlns:a16="http://schemas.microsoft.com/office/drawing/2014/main" id="{B5353E38-416B-3745-D06D-D2F0288E1F35}"/>
                </a:ext>
              </a:extLst>
            </p:cNvPr>
            <p:cNvSpPr/>
            <p:nvPr/>
          </p:nvSpPr>
          <p:spPr>
            <a:xfrm>
              <a:off x="226818" y="225335"/>
              <a:ext cx="45719" cy="45719"/>
            </a:xfrm>
            <a:prstGeom prst="ellipse">
              <a:avLst/>
            </a:pr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2" name="Ovale 101">
              <a:extLst>
                <a:ext uri="{FF2B5EF4-FFF2-40B4-BE49-F238E27FC236}">
                  <a16:creationId xmlns:a16="http://schemas.microsoft.com/office/drawing/2014/main" id="{14CC841C-6DD7-9B5C-7F75-B67D1ED6665C}"/>
                </a:ext>
              </a:extLst>
            </p:cNvPr>
            <p:cNvSpPr/>
            <p:nvPr/>
          </p:nvSpPr>
          <p:spPr>
            <a:xfrm>
              <a:off x="226818" y="280850"/>
              <a:ext cx="45719" cy="45719"/>
            </a:xfrm>
            <a:prstGeom prst="ellipse">
              <a:avLst/>
            </a:pr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6" name="CasellaDiTesto 25"/>
          <p:cNvSpPr txBox="1"/>
          <p:nvPr/>
        </p:nvSpPr>
        <p:spPr>
          <a:xfrm>
            <a:off x="3990741" y="3054931"/>
            <a:ext cx="6153643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FF0000"/>
                </a:solidFill>
                <a:latin typeface="Ink Free" panose="03080402000500000000" pitchFamily="66" charset="0"/>
              </a:rPr>
              <a:t>E</a:t>
            </a:r>
            <a:r>
              <a:rPr lang="it-IT" dirty="0" smtClean="0">
                <a:solidFill>
                  <a:srgbClr val="FF0000"/>
                </a:solidFill>
                <a:latin typeface="Ink Free" panose="03080402000500000000" pitchFamily="66" charset="0"/>
              </a:rPr>
              <a:t>vento formativo promosso dal CUG </a:t>
            </a:r>
          </a:p>
          <a:p>
            <a:pPr algn="ctr"/>
            <a:r>
              <a:rPr lang="it-IT" sz="1400" dirty="0" smtClean="0">
                <a:solidFill>
                  <a:srgbClr val="FF0000"/>
                </a:solidFill>
                <a:latin typeface="Ink Free" panose="03080402000500000000" pitchFamily="66" charset="0"/>
              </a:rPr>
              <a:t>Comitato Unico di Garanzia dell’AOU «Maggiore della Carità» di Novara</a:t>
            </a:r>
          </a:p>
        </p:txBody>
      </p:sp>
    </p:spTree>
    <p:extLst>
      <p:ext uri="{BB962C8B-B14F-4D97-AF65-F5344CB8AC3E}">
        <p14:creationId xmlns:p14="http://schemas.microsoft.com/office/powerpoint/2010/main" val="50055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73B46C1-463A-594E-7A53-F92FACAA2D05}"/>
              </a:ext>
            </a:extLst>
          </p:cNvPr>
          <p:cNvSpPr txBox="1"/>
          <p:nvPr/>
        </p:nvSpPr>
        <p:spPr>
          <a:xfrm>
            <a:off x="7065463" y="867668"/>
            <a:ext cx="3095576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1200" b="1" dirty="0" smtClean="0">
                <a:latin typeface="Perpetua" panose="02020502060401020303" pitchFamily="18" charset="0"/>
              </a:rPr>
              <a:t>FINALITÀ</a:t>
            </a:r>
            <a:r>
              <a:rPr lang="it-IT" sz="1200" b="1" dirty="0" smtClean="0">
                <a:latin typeface="Perpetua" panose="02020502060401020303" pitchFamily="18" charset="0"/>
              </a:rPr>
              <a:t> </a:t>
            </a:r>
            <a:r>
              <a:rPr lang="it-IT" sz="1200" b="1" dirty="0">
                <a:latin typeface="Perpetua" panose="02020502060401020303" pitchFamily="18" charset="0"/>
              </a:rPr>
              <a:t>DEL CORSO</a:t>
            </a:r>
          </a:p>
          <a:p>
            <a:pPr>
              <a:lnSpc>
                <a:spcPct val="120000"/>
              </a:lnSpc>
            </a:pPr>
            <a:r>
              <a:rPr lang="it-IT" sz="1200" b="1" dirty="0">
                <a:latin typeface="Perpetua" panose="02020502060401020303" pitchFamily="18" charset="0"/>
              </a:rPr>
              <a:t> </a:t>
            </a:r>
            <a:r>
              <a:rPr lang="it-IT" sz="1200" dirty="0">
                <a:latin typeface="Perpetua" panose="02020502060401020303" pitchFamily="18" charset="0"/>
              </a:rPr>
              <a:t>Sviluppare dinamiche interpersonali più costruttive, </a:t>
            </a:r>
            <a:endParaRPr lang="it-IT" sz="1200" dirty="0" smtClean="0">
              <a:latin typeface="Perpetua" panose="02020502060401020303" pitchFamily="18" charset="0"/>
            </a:endParaRPr>
          </a:p>
          <a:p>
            <a:pPr>
              <a:lnSpc>
                <a:spcPct val="120000"/>
              </a:lnSpc>
            </a:pPr>
            <a:r>
              <a:rPr lang="it-IT" sz="1200" dirty="0" smtClean="0">
                <a:latin typeface="Perpetua" panose="02020502060401020303" pitchFamily="18" charset="0"/>
              </a:rPr>
              <a:t>dare </a:t>
            </a:r>
            <a:r>
              <a:rPr lang="it-IT" sz="1200" dirty="0">
                <a:latin typeface="Perpetua" panose="02020502060401020303" pitchFamily="18" charset="0"/>
              </a:rPr>
              <a:t>feedback e riconoscere i comportamenti </a:t>
            </a:r>
            <a:r>
              <a:rPr lang="it-IT" sz="1200" dirty="0" smtClean="0">
                <a:latin typeface="Perpetua" panose="02020502060401020303" pitchFamily="18" charset="0"/>
              </a:rPr>
              <a:t>resistenti.</a:t>
            </a:r>
            <a:endParaRPr lang="it-IT" sz="1200" dirty="0">
              <a:latin typeface="Perpetua" panose="02020502060401020303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AE31290-1001-4051-1C90-D1DCBB5AC80C}"/>
              </a:ext>
            </a:extLst>
          </p:cNvPr>
          <p:cNvSpPr txBox="1"/>
          <p:nvPr/>
        </p:nvSpPr>
        <p:spPr>
          <a:xfrm>
            <a:off x="314633" y="2018826"/>
            <a:ext cx="5678129" cy="52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1200" b="1" dirty="0">
                <a:latin typeface="Perpetua" panose="02020502060401020303" pitchFamily="18" charset="0"/>
              </a:rPr>
              <a:t>DOCENTI e PROGRAMMA</a:t>
            </a:r>
          </a:p>
          <a:p>
            <a:pPr>
              <a:lnSpc>
                <a:spcPct val="120000"/>
              </a:lnSpc>
            </a:pPr>
            <a:r>
              <a:rPr lang="it-IT" sz="1200" b="1" dirty="0">
                <a:latin typeface="Perpetua" panose="02020502060401020303" pitchFamily="18" charset="0"/>
              </a:rPr>
              <a:t>Alessandro Lucchini e Claudia Comaschi (Palestra della Scrittura)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2BDD519-B071-D292-96BC-662B8B402432}"/>
              </a:ext>
            </a:extLst>
          </p:cNvPr>
          <p:cNvSpPr txBox="1"/>
          <p:nvPr/>
        </p:nvSpPr>
        <p:spPr>
          <a:xfrm>
            <a:off x="314633" y="2562476"/>
            <a:ext cx="6258888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>
                <a:latin typeface="Perpetua" panose="02020502060401020303" pitchFamily="18" charset="0"/>
              </a:rPr>
              <a:t>08:45	</a:t>
            </a:r>
            <a:r>
              <a:rPr lang="it-IT" sz="1200" dirty="0">
                <a:latin typeface="Perpetua" panose="02020502060401020303" pitchFamily="18" charset="0"/>
              </a:rPr>
              <a:t>Registrazione dei partecipanti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>
                <a:latin typeface="Perpetua" panose="02020502060401020303" pitchFamily="18" charset="0"/>
              </a:rPr>
              <a:t>09:00	</a:t>
            </a:r>
            <a:r>
              <a:rPr lang="it-IT" sz="1200" dirty="0">
                <a:latin typeface="Perpetua" panose="02020502060401020303" pitchFamily="18" charset="0"/>
              </a:rPr>
              <a:t>Intenzioni e risultati negli scambi comunicativi: i </a:t>
            </a:r>
            <a:r>
              <a:rPr lang="it-IT" sz="1200" dirty="0" smtClean="0">
                <a:latin typeface="Perpetua" panose="02020502060401020303" pitchFamily="18" charset="0"/>
              </a:rPr>
              <a:t>più </a:t>
            </a:r>
            <a:r>
              <a:rPr lang="it-IT" sz="1200" dirty="0">
                <a:latin typeface="Perpetua" panose="02020502060401020303" pitchFamily="18" charset="0"/>
              </a:rPr>
              <a:t>comuni errori di interpretazione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dirty="0">
                <a:latin typeface="Perpetua" panose="02020502060401020303" pitchFamily="18" charset="0"/>
              </a:rPr>
              <a:t>	I meccanismi dell’ascolto attivo e le tecniche per ascoltare a fondo le </a:t>
            </a:r>
            <a:r>
              <a:rPr lang="it-IT" sz="1200" dirty="0" smtClean="0">
                <a:latin typeface="Perpetua" panose="02020502060401020303" pitchFamily="18" charset="0"/>
              </a:rPr>
              <a:t>persone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dirty="0">
                <a:latin typeface="Perpetua" panose="02020502060401020303" pitchFamily="18" charset="0"/>
              </a:rPr>
              <a:t>	</a:t>
            </a:r>
            <a:r>
              <a:rPr lang="it-IT" sz="1200" dirty="0" smtClean="0">
                <a:latin typeface="Perpetua" panose="02020502060401020303" pitchFamily="18" charset="0"/>
              </a:rPr>
              <a:t>Le </a:t>
            </a:r>
            <a:r>
              <a:rPr lang="it-IT" sz="1200" dirty="0">
                <a:latin typeface="Perpetua" panose="02020502060401020303" pitchFamily="18" charset="0"/>
              </a:rPr>
              <a:t>violazioni della comunicazione: come far degenerare un messaggio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 smtClean="0">
                <a:latin typeface="Perpetua" panose="02020502060401020303" pitchFamily="18" charset="0"/>
              </a:rPr>
              <a:t>11:00</a:t>
            </a:r>
            <a:r>
              <a:rPr lang="it-IT" sz="1200" dirty="0">
                <a:latin typeface="Perpetua" panose="02020502060401020303" pitchFamily="18" charset="0"/>
              </a:rPr>
              <a:t>	Pausa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>
                <a:latin typeface="Perpetua" panose="02020502060401020303" pitchFamily="18" charset="0"/>
              </a:rPr>
              <a:t>11:15</a:t>
            </a:r>
            <a:r>
              <a:rPr lang="it-IT" sz="1200" dirty="0">
                <a:latin typeface="Perpetua" panose="02020502060401020303" pitchFamily="18" charset="0"/>
              </a:rPr>
              <a:t>		L’abilità del </a:t>
            </a:r>
            <a:r>
              <a:rPr lang="it-IT" sz="1200" dirty="0" err="1">
                <a:latin typeface="Perpetua" panose="02020502060401020303" pitchFamily="18" charset="0"/>
              </a:rPr>
              <a:t>questioning</a:t>
            </a:r>
            <a:r>
              <a:rPr lang="it-IT" sz="1200" dirty="0">
                <a:latin typeface="Perpetua" panose="02020502060401020303" pitchFamily="18" charset="0"/>
              </a:rPr>
              <a:t>: saper fare le domande (vari tipi di domande)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dirty="0">
                <a:latin typeface="Perpetua" panose="02020502060401020303" pitchFamily="18" charset="0"/>
              </a:rPr>
              <a:t>	La realtà e la soggettiva rappresentazione della realtà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dirty="0">
                <a:latin typeface="Perpetua" panose="02020502060401020303" pitchFamily="18" charset="0"/>
              </a:rPr>
              <a:t>	I livelli logici: parole e toni per strutturare la comunicazione sui vari livelli della personalità &gt; criticare i comportamenti, mai i valori o le identità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>
                <a:latin typeface="Perpetua" panose="02020502060401020303" pitchFamily="18" charset="0"/>
              </a:rPr>
              <a:t>13:00</a:t>
            </a:r>
            <a:r>
              <a:rPr lang="it-IT" sz="1200" dirty="0">
                <a:latin typeface="Perpetua" panose="02020502060401020303" pitchFamily="18" charset="0"/>
              </a:rPr>
              <a:t>	Pausa pranzo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>
                <a:latin typeface="Perpetua" panose="02020502060401020303" pitchFamily="18" charset="0"/>
              </a:rPr>
              <a:t>14:00</a:t>
            </a:r>
            <a:r>
              <a:rPr lang="it-IT" sz="1200" dirty="0">
                <a:latin typeface="Perpetua" panose="02020502060401020303" pitchFamily="18" charset="0"/>
              </a:rPr>
              <a:t>	Dalla cultura della negoziazione: il metodo CRG, Calibrazione-</a:t>
            </a:r>
            <a:r>
              <a:rPr lang="it-IT" sz="1200" dirty="0" err="1">
                <a:latin typeface="Perpetua" panose="02020502060401020303" pitchFamily="18" charset="0"/>
              </a:rPr>
              <a:t>Ricaldo</a:t>
            </a:r>
            <a:r>
              <a:rPr lang="it-IT" sz="1200" dirty="0">
                <a:latin typeface="Perpetua" panose="02020502060401020303" pitchFamily="18" charset="0"/>
              </a:rPr>
              <a:t>-Guida, per	mettersi sulla lunghezza d’onda della “controparte”, ridurre le contrarietà, costruire/sviluppare empatia con il linguaggio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dirty="0">
                <a:latin typeface="Perpetua" panose="02020502060401020303" pitchFamily="18" charset="0"/>
              </a:rPr>
              <a:t>	Le 4 resistenze al cambiamento: come riconoscerle, come aggirarle/gestirle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dirty="0">
                <a:latin typeface="Perpetua" panose="02020502060401020303" pitchFamily="18" charset="0"/>
              </a:rPr>
              <a:t>	Il </a:t>
            </a:r>
            <a:r>
              <a:rPr lang="it-IT" sz="1200" dirty="0" smtClean="0">
                <a:latin typeface="Perpetua" panose="02020502060401020303" pitchFamily="18" charset="0"/>
              </a:rPr>
              <a:t>NO </a:t>
            </a:r>
            <a:r>
              <a:rPr lang="it-IT" sz="1200" dirty="0">
                <a:latin typeface="Perpetua" panose="02020502060401020303" pitchFamily="18" charset="0"/>
              </a:rPr>
              <a:t>positivo: saper dire di no, o dare feedback critici, proteggendo la relazione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dirty="0">
                <a:latin typeface="Perpetua" panose="02020502060401020303" pitchFamily="18" charset="0"/>
              </a:rPr>
              <a:t>	Elementi neurolinguistici attivi nelle relazioni umane, specie quelle conflittuali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>
                <a:latin typeface="Perpetua" panose="02020502060401020303" pitchFamily="18" charset="0"/>
              </a:rPr>
              <a:t>15:45</a:t>
            </a:r>
            <a:r>
              <a:rPr lang="it-IT" sz="1200" dirty="0">
                <a:latin typeface="Perpetua" panose="02020502060401020303" pitchFamily="18" charset="0"/>
              </a:rPr>
              <a:t>	</a:t>
            </a:r>
            <a:r>
              <a:rPr lang="it-IT" sz="1200" dirty="0" smtClean="0">
                <a:latin typeface="Perpetua" panose="02020502060401020303" pitchFamily="18" charset="0"/>
              </a:rPr>
              <a:t>Indicazioni per la compilazione on line dei questionari di gradimento e del test </a:t>
            </a:r>
            <a:r>
              <a:rPr lang="it-IT" sz="1200" dirty="0">
                <a:latin typeface="Perpetua" panose="02020502060401020303" pitchFamily="18" charset="0"/>
              </a:rPr>
              <a:t>di apprendimento</a:t>
            </a:r>
          </a:p>
          <a:p>
            <a:pPr marL="447675" indent="-447675">
              <a:lnSpc>
                <a:spcPct val="120000"/>
              </a:lnSpc>
              <a:tabLst>
                <a:tab pos="447675" algn="l"/>
              </a:tabLst>
            </a:pPr>
            <a:r>
              <a:rPr lang="it-IT" sz="1200" b="1" dirty="0">
                <a:latin typeface="Perpetua" panose="02020502060401020303" pitchFamily="18" charset="0"/>
              </a:rPr>
              <a:t>16:00 </a:t>
            </a:r>
            <a:r>
              <a:rPr lang="it-IT" sz="1200" dirty="0">
                <a:latin typeface="Perpetua" panose="02020502060401020303" pitchFamily="18" charset="0"/>
              </a:rPr>
              <a:t>	Chiusura del corso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2503A0A7-383B-53EA-FB72-09B95B140F8F}"/>
              </a:ext>
            </a:extLst>
          </p:cNvPr>
          <p:cNvCxnSpPr/>
          <p:nvPr/>
        </p:nvCxnSpPr>
        <p:spPr>
          <a:xfrm>
            <a:off x="6888480" y="223520"/>
            <a:ext cx="0" cy="6756400"/>
          </a:xfrm>
          <a:prstGeom prst="line">
            <a:avLst/>
          </a:prstGeom>
          <a:ln w="12700">
            <a:solidFill>
              <a:srgbClr val="FF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47442B-CA76-B2BE-3C91-9BBE012E719E}"/>
              </a:ext>
            </a:extLst>
          </p:cNvPr>
          <p:cNvCxnSpPr>
            <a:cxnSpLocks/>
          </p:cNvCxnSpPr>
          <p:nvPr/>
        </p:nvCxnSpPr>
        <p:spPr>
          <a:xfrm>
            <a:off x="314632" y="1827391"/>
            <a:ext cx="6567949" cy="0"/>
          </a:xfrm>
          <a:prstGeom prst="line">
            <a:avLst/>
          </a:prstGeom>
          <a:ln w="127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5100DE5-8B5F-340D-2BF9-242A8F429B26}"/>
              </a:ext>
            </a:extLst>
          </p:cNvPr>
          <p:cNvSpPr txBox="1"/>
          <p:nvPr/>
        </p:nvSpPr>
        <p:spPr>
          <a:xfrm>
            <a:off x="7065463" y="2091563"/>
            <a:ext cx="2951354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1200" b="1" dirty="0">
                <a:latin typeface="Perpetua" panose="02020502060401020303" pitchFamily="18" charset="0"/>
              </a:rPr>
              <a:t>DESTINATARI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Perpetua" panose="02020502060401020303" pitchFamily="18" charset="0"/>
              </a:rPr>
              <a:t>Il corso è accreditato per tutte le professioni sanitarie, tecniche e amministrative fino a un massimo di </a:t>
            </a:r>
            <a:r>
              <a:rPr lang="it-IT" sz="1200" dirty="0" smtClean="0">
                <a:latin typeface="Perpetua" panose="02020502060401020303" pitchFamily="18" charset="0"/>
              </a:rPr>
              <a:t>150 partecipanti.</a:t>
            </a:r>
            <a:endParaRPr lang="it-IT" sz="1200" dirty="0">
              <a:latin typeface="Perpetua" panose="02020502060401020303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8D786B8-D8F4-D38D-539B-D809F9AB4944}"/>
              </a:ext>
            </a:extLst>
          </p:cNvPr>
          <p:cNvSpPr txBox="1"/>
          <p:nvPr/>
        </p:nvSpPr>
        <p:spPr>
          <a:xfrm>
            <a:off x="7037469" y="158203"/>
            <a:ext cx="3123570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1200" b="1" dirty="0">
                <a:latin typeface="Perpetua" panose="02020502060401020303" pitchFamily="18" charset="0"/>
              </a:rPr>
              <a:t>OBIETTIVI ECM</a:t>
            </a:r>
          </a:p>
          <a:p>
            <a:pPr>
              <a:lnSpc>
                <a:spcPct val="120000"/>
              </a:lnSpc>
            </a:pPr>
            <a:r>
              <a:rPr lang="it-IT" sz="1200" dirty="0" smtClean="0">
                <a:latin typeface="Perpetua" panose="02020502060401020303" pitchFamily="18" charset="0"/>
              </a:rPr>
              <a:t>Nazionale: </a:t>
            </a:r>
            <a:r>
              <a:rPr lang="it-IT" sz="1200" dirty="0">
                <a:latin typeface="Perpetua" panose="02020502060401020303" pitchFamily="18" charset="0"/>
              </a:rPr>
              <a:t>31 Prevenzione e promozione della </a:t>
            </a:r>
            <a:r>
              <a:rPr lang="it-IT" sz="1200" dirty="0" smtClean="0">
                <a:latin typeface="Perpetua" panose="02020502060401020303" pitchFamily="18" charset="0"/>
              </a:rPr>
              <a:t>salute</a:t>
            </a:r>
          </a:p>
          <a:p>
            <a:pPr>
              <a:lnSpc>
                <a:spcPct val="120000"/>
              </a:lnSpc>
            </a:pPr>
            <a:r>
              <a:rPr lang="it-IT" sz="1200" dirty="0" smtClean="0">
                <a:latin typeface="Perpetua" panose="02020502060401020303" pitchFamily="18" charset="0"/>
              </a:rPr>
              <a:t>Dossier </a:t>
            </a:r>
            <a:r>
              <a:rPr lang="it-IT" sz="1200" dirty="0" err="1" smtClean="0">
                <a:latin typeface="Perpetua" panose="02020502060401020303" pitchFamily="18" charset="0"/>
              </a:rPr>
              <a:t>CoGeAPS</a:t>
            </a:r>
            <a:r>
              <a:rPr lang="it-IT" sz="1200" dirty="0" smtClean="0">
                <a:latin typeface="Perpetua" panose="02020502060401020303" pitchFamily="18" charset="0"/>
              </a:rPr>
              <a:t>: </a:t>
            </a:r>
            <a:r>
              <a:rPr lang="it-IT" sz="1200" dirty="0" err="1" smtClean="0">
                <a:latin typeface="Perpetua" panose="02020502060401020303" pitchFamily="18" charset="0"/>
              </a:rPr>
              <a:t>Ob</a:t>
            </a:r>
            <a:r>
              <a:rPr lang="it-IT" sz="1200" dirty="0" smtClean="0">
                <a:latin typeface="Perpetua" panose="02020502060401020303" pitchFamily="18" charset="0"/>
              </a:rPr>
              <a:t> di Sistema</a:t>
            </a:r>
            <a:endParaRPr lang="it-IT" sz="1200" dirty="0">
              <a:latin typeface="Perpetua" panose="02020502060401020303" pitchFamily="18" charset="0"/>
            </a:endParaRPr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27799B3E-3C21-C6DB-F9FA-4C2BDE162A66}"/>
              </a:ext>
            </a:extLst>
          </p:cNvPr>
          <p:cNvCxnSpPr>
            <a:cxnSpLocks/>
          </p:cNvCxnSpPr>
          <p:nvPr/>
        </p:nvCxnSpPr>
        <p:spPr>
          <a:xfrm flipH="1">
            <a:off x="6890294" y="2018826"/>
            <a:ext cx="3070537" cy="0"/>
          </a:xfrm>
          <a:prstGeom prst="line">
            <a:avLst/>
          </a:prstGeom>
          <a:ln w="127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02C1B82-6214-62AD-6D40-821887E51370}"/>
              </a:ext>
            </a:extLst>
          </p:cNvPr>
          <p:cNvSpPr txBox="1"/>
          <p:nvPr/>
        </p:nvSpPr>
        <p:spPr>
          <a:xfrm>
            <a:off x="6952759" y="3162654"/>
            <a:ext cx="3064058" cy="340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1200" b="1" dirty="0">
                <a:latin typeface="Perpetua" panose="02020502060401020303" pitchFamily="18" charset="0"/>
              </a:rPr>
              <a:t>ISCRIZIONI E ALTRE INFORMAZIONI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Perpetua" panose="02020502060401020303" pitchFamily="18" charset="0"/>
              </a:rPr>
              <a:t>Il corso è gratuito. Per iscriversi loggarsi a https://www.formazionesanitapiemonte.it e cercare il corso con il </a:t>
            </a:r>
            <a:r>
              <a:rPr lang="it-IT" sz="1200" b="1" dirty="0">
                <a:solidFill>
                  <a:srgbClr val="0070C0"/>
                </a:solidFill>
                <a:latin typeface="Perpetua" panose="02020502060401020303" pitchFamily="18" charset="0"/>
              </a:rPr>
              <a:t>codice </a:t>
            </a:r>
            <a:r>
              <a:rPr lang="it-IT" sz="1200" b="1" dirty="0" smtClean="0">
                <a:solidFill>
                  <a:srgbClr val="0070C0"/>
                </a:solidFill>
                <a:latin typeface="Perpetua" panose="02020502060401020303" pitchFamily="18" charset="0"/>
              </a:rPr>
              <a:t>52399 </a:t>
            </a:r>
            <a:endParaRPr lang="it-IT" sz="1200" b="1" dirty="0">
              <a:solidFill>
                <a:srgbClr val="0070C0"/>
              </a:solidFill>
              <a:latin typeface="Perpetua" panose="02020502060401020303" pitchFamily="18" charset="0"/>
            </a:endParaRPr>
          </a:p>
          <a:p>
            <a:pPr>
              <a:lnSpc>
                <a:spcPct val="120000"/>
              </a:lnSpc>
            </a:pPr>
            <a:r>
              <a:rPr lang="it-IT" sz="1200" dirty="0">
                <a:latin typeface="Perpetua" panose="02020502060401020303" pitchFamily="18" charset="0"/>
              </a:rPr>
              <a:t>Le iscrizioni chiuderanno il </a:t>
            </a:r>
            <a:r>
              <a:rPr lang="it-IT" sz="1200" dirty="0" smtClean="0">
                <a:latin typeface="Perpetua" panose="02020502060401020303" pitchFamily="18" charset="0"/>
              </a:rPr>
              <a:t>13/11/2025 </a:t>
            </a:r>
            <a:r>
              <a:rPr lang="it-IT" sz="1200" dirty="0">
                <a:latin typeface="Perpetua" panose="02020502060401020303" pitchFamily="18" charset="0"/>
              </a:rPr>
              <a:t>o al raggiungimento del numero massimo di iscritti.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Perpetua" panose="02020502060401020303" pitchFamily="18" charset="0"/>
              </a:rPr>
              <a:t>Ai partecipanti delle professioni ECM saranno attribuiti </a:t>
            </a:r>
            <a:r>
              <a:rPr lang="it-IT" sz="1200" u="sng" dirty="0" smtClean="0">
                <a:latin typeface="Perpetua" panose="02020502060401020303" pitchFamily="18" charset="0"/>
              </a:rPr>
              <a:t>5 </a:t>
            </a:r>
            <a:r>
              <a:rPr lang="it-IT" sz="1200" u="sng" dirty="0">
                <a:latin typeface="Perpetua" panose="02020502060401020303" pitchFamily="18" charset="0"/>
              </a:rPr>
              <a:t>crediti</a:t>
            </a:r>
            <a:r>
              <a:rPr lang="it-IT" sz="1200" dirty="0">
                <a:latin typeface="Perpetua" panose="02020502060401020303" pitchFamily="18" charset="0"/>
              </a:rPr>
              <a:t> in caso di presenza almeno del 90% della durata del corso, superamento del test di apprendimento, presenza sui registri di tutte le firme di entrata e uscita. È </a:t>
            </a:r>
            <a:r>
              <a:rPr lang="it-IT" sz="1200" dirty="0" smtClean="0">
                <a:latin typeface="Perpetua" panose="02020502060401020303" pitchFamily="18" charset="0"/>
              </a:rPr>
              <a:t>obbligatoria </a:t>
            </a:r>
            <a:r>
              <a:rPr lang="it-IT" sz="1200" dirty="0">
                <a:latin typeface="Perpetua" panose="02020502060401020303" pitchFamily="18" charset="0"/>
              </a:rPr>
              <a:t>la compilazione dei questionari di gradimento del corso.</a:t>
            </a:r>
          </a:p>
          <a:p>
            <a:pPr>
              <a:lnSpc>
                <a:spcPct val="120000"/>
              </a:lnSpc>
            </a:pPr>
            <a:r>
              <a:rPr lang="it-IT" sz="1200" dirty="0">
                <a:latin typeface="Perpetua" panose="02020502060401020303" pitchFamily="18" charset="0"/>
              </a:rPr>
              <a:t>Per comunicazioni o richiesta di assistenza inviare una mail a formazione@maggioreosp.novara.it</a:t>
            </a: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74D7DFD8-C732-8188-A48C-482969D7ACA7}"/>
              </a:ext>
            </a:extLst>
          </p:cNvPr>
          <p:cNvCxnSpPr>
            <a:cxnSpLocks/>
          </p:cNvCxnSpPr>
          <p:nvPr/>
        </p:nvCxnSpPr>
        <p:spPr>
          <a:xfrm flipH="1">
            <a:off x="6892170" y="6592426"/>
            <a:ext cx="3070537" cy="0"/>
          </a:xfrm>
          <a:prstGeom prst="line">
            <a:avLst/>
          </a:prstGeom>
          <a:ln w="127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3204197A-032E-B567-3E6D-7C1B38BB2EBE}"/>
              </a:ext>
            </a:extLst>
          </p:cNvPr>
          <p:cNvCxnSpPr>
            <a:cxnSpLocks/>
          </p:cNvCxnSpPr>
          <p:nvPr/>
        </p:nvCxnSpPr>
        <p:spPr>
          <a:xfrm flipH="1">
            <a:off x="6870948" y="3074469"/>
            <a:ext cx="3070537" cy="0"/>
          </a:xfrm>
          <a:prstGeom prst="line">
            <a:avLst/>
          </a:prstGeom>
          <a:ln w="12700">
            <a:solidFill>
              <a:srgbClr val="FF0000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uppo 7">
            <a:extLst>
              <a:ext uri="{FF2B5EF4-FFF2-40B4-BE49-F238E27FC236}">
                <a16:creationId xmlns:a16="http://schemas.microsoft.com/office/drawing/2014/main" id="{84ACE87C-3FAE-A31E-3E64-916108335260}"/>
              </a:ext>
            </a:extLst>
          </p:cNvPr>
          <p:cNvGrpSpPr/>
          <p:nvPr/>
        </p:nvGrpSpPr>
        <p:grpSpPr>
          <a:xfrm rot="5400000">
            <a:off x="8265632" y="6599331"/>
            <a:ext cx="280093" cy="547559"/>
            <a:chOff x="163953" y="114299"/>
            <a:chExt cx="108584" cy="212273"/>
          </a:xfrm>
        </p:grpSpPr>
        <p:grpSp>
          <p:nvGrpSpPr>
            <p:cNvPr id="14" name="Gruppo 13">
              <a:extLst>
                <a:ext uri="{FF2B5EF4-FFF2-40B4-BE49-F238E27FC236}">
                  <a16:creationId xmlns:a16="http://schemas.microsoft.com/office/drawing/2014/main" id="{BA7D6E67-146F-BF33-C0C8-69BD0921E385}"/>
                </a:ext>
              </a:extLst>
            </p:cNvPr>
            <p:cNvGrpSpPr/>
            <p:nvPr/>
          </p:nvGrpSpPr>
          <p:grpSpPr>
            <a:xfrm>
              <a:off x="163953" y="114299"/>
              <a:ext cx="45719" cy="212273"/>
              <a:chOff x="163953" y="114299"/>
              <a:chExt cx="45719" cy="212273"/>
            </a:xfrm>
          </p:grpSpPr>
          <p:sp>
            <p:nvSpPr>
              <p:cNvPr id="20" name="Ovale 19">
                <a:extLst>
                  <a:ext uri="{FF2B5EF4-FFF2-40B4-BE49-F238E27FC236}">
                    <a16:creationId xmlns:a16="http://schemas.microsoft.com/office/drawing/2014/main" id="{A7A18BF4-FB20-908C-9216-3E393488456B}"/>
                  </a:ext>
                </a:extLst>
              </p:cNvPr>
              <p:cNvSpPr/>
              <p:nvPr/>
            </p:nvSpPr>
            <p:spPr>
              <a:xfrm>
                <a:off x="163953" y="114299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1" name="Ovale 20">
                <a:extLst>
                  <a:ext uri="{FF2B5EF4-FFF2-40B4-BE49-F238E27FC236}">
                    <a16:creationId xmlns:a16="http://schemas.microsoft.com/office/drawing/2014/main" id="{A9E85C96-2324-67FE-7C03-5A96EDDE57B1}"/>
                  </a:ext>
                </a:extLst>
              </p:cNvPr>
              <p:cNvSpPr/>
              <p:nvPr/>
            </p:nvSpPr>
            <p:spPr>
              <a:xfrm>
                <a:off x="163953" y="169817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2" name="Ovale 21">
                <a:extLst>
                  <a:ext uri="{FF2B5EF4-FFF2-40B4-BE49-F238E27FC236}">
                    <a16:creationId xmlns:a16="http://schemas.microsoft.com/office/drawing/2014/main" id="{9DD5C08D-1FFD-216A-D28D-1EBDDFCF35DF}"/>
                  </a:ext>
                </a:extLst>
              </p:cNvPr>
              <p:cNvSpPr/>
              <p:nvPr/>
            </p:nvSpPr>
            <p:spPr>
              <a:xfrm>
                <a:off x="163953" y="225335"/>
                <a:ext cx="45719" cy="45719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accent1">
                    <a:shade val="1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3" name="Ovale 22">
                <a:extLst>
                  <a:ext uri="{FF2B5EF4-FFF2-40B4-BE49-F238E27FC236}">
                    <a16:creationId xmlns:a16="http://schemas.microsoft.com/office/drawing/2014/main" id="{FAFF1B2A-FD31-6CD5-156E-58C37F44BF8C}"/>
                  </a:ext>
                </a:extLst>
              </p:cNvPr>
              <p:cNvSpPr/>
              <p:nvPr/>
            </p:nvSpPr>
            <p:spPr>
              <a:xfrm>
                <a:off x="163953" y="280853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6" name="Ovale 15">
              <a:extLst>
                <a:ext uri="{FF2B5EF4-FFF2-40B4-BE49-F238E27FC236}">
                  <a16:creationId xmlns:a16="http://schemas.microsoft.com/office/drawing/2014/main" id="{B89C4D51-6194-964D-7ACD-3894B8E4908D}"/>
                </a:ext>
              </a:extLst>
            </p:cNvPr>
            <p:cNvSpPr/>
            <p:nvPr/>
          </p:nvSpPr>
          <p:spPr>
            <a:xfrm>
              <a:off x="226818" y="114299"/>
              <a:ext cx="45719" cy="45719"/>
            </a:xfrm>
            <a:prstGeom prst="ellipse">
              <a:avLst/>
            </a:prstGeom>
            <a:solidFill>
              <a:schemeClr val="bg1"/>
            </a:solidFill>
            <a:ln w="3175"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Ovale 16">
              <a:extLst>
                <a:ext uri="{FF2B5EF4-FFF2-40B4-BE49-F238E27FC236}">
                  <a16:creationId xmlns:a16="http://schemas.microsoft.com/office/drawing/2014/main" id="{C55D84DE-D87F-5B39-AF0A-50A500B37B32}"/>
                </a:ext>
              </a:extLst>
            </p:cNvPr>
            <p:cNvSpPr/>
            <p:nvPr/>
          </p:nvSpPr>
          <p:spPr>
            <a:xfrm>
              <a:off x="226818" y="169817"/>
              <a:ext cx="45719" cy="45719"/>
            </a:xfrm>
            <a:prstGeom prst="ellipse">
              <a:avLst/>
            </a:pr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8" name="Ovale 17">
              <a:extLst>
                <a:ext uri="{FF2B5EF4-FFF2-40B4-BE49-F238E27FC236}">
                  <a16:creationId xmlns:a16="http://schemas.microsoft.com/office/drawing/2014/main" id="{C9AF27BA-8785-EE10-460C-E34D95D97AF3}"/>
                </a:ext>
              </a:extLst>
            </p:cNvPr>
            <p:cNvSpPr/>
            <p:nvPr/>
          </p:nvSpPr>
          <p:spPr>
            <a:xfrm>
              <a:off x="226818" y="225335"/>
              <a:ext cx="45719" cy="45719"/>
            </a:xfrm>
            <a:prstGeom prst="ellipse">
              <a:avLst/>
            </a:pr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Ovale 18">
              <a:extLst>
                <a:ext uri="{FF2B5EF4-FFF2-40B4-BE49-F238E27FC236}">
                  <a16:creationId xmlns:a16="http://schemas.microsoft.com/office/drawing/2014/main" id="{4691291B-39F7-49E6-0A94-F57D115E0C83}"/>
                </a:ext>
              </a:extLst>
            </p:cNvPr>
            <p:cNvSpPr/>
            <p:nvPr/>
          </p:nvSpPr>
          <p:spPr>
            <a:xfrm>
              <a:off x="226818" y="280850"/>
              <a:ext cx="45719" cy="45719"/>
            </a:xfrm>
            <a:prstGeom prst="ellipse">
              <a:avLst/>
            </a:pr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4" name="CasellaDiTesto 23"/>
          <p:cNvSpPr txBox="1"/>
          <p:nvPr/>
        </p:nvSpPr>
        <p:spPr>
          <a:xfrm>
            <a:off x="326566" y="289252"/>
            <a:ext cx="62449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latin typeface="Perpetua" panose="02020502060401020303" pitchFamily="18" charset="0"/>
              </a:rPr>
              <a:t>Direttore del corso </a:t>
            </a:r>
            <a:r>
              <a:rPr lang="it-IT" sz="1600" dirty="0">
                <a:latin typeface="Perpetua" panose="02020502060401020303" pitchFamily="18" charset="0"/>
              </a:rPr>
              <a:t>Dott.ssa Paola Testa, Presidente </a:t>
            </a:r>
            <a:r>
              <a:rPr lang="it-IT" sz="1600" dirty="0" smtClean="0">
                <a:latin typeface="Perpetua" panose="02020502060401020303" pitchFamily="18" charset="0"/>
              </a:rPr>
              <a:t>CUG</a:t>
            </a:r>
          </a:p>
          <a:p>
            <a:endParaRPr lang="it-IT" sz="1600" dirty="0">
              <a:latin typeface="Perpetua" panose="02020502060401020303" pitchFamily="18" charset="0"/>
            </a:endParaRPr>
          </a:p>
          <a:p>
            <a:pPr algn="just"/>
            <a:r>
              <a:rPr lang="it-IT" sz="1600" b="1" dirty="0">
                <a:latin typeface="Perpetua" panose="02020502060401020303" pitchFamily="18" charset="0"/>
              </a:rPr>
              <a:t>Responsabile Scientifico </a:t>
            </a:r>
            <a:r>
              <a:rPr lang="it-IT" sz="1600" dirty="0">
                <a:latin typeface="Perpetua" panose="02020502060401020303" pitchFamily="18" charset="0"/>
              </a:rPr>
              <a:t>Dott. Alessandro </a:t>
            </a:r>
            <a:r>
              <a:rPr lang="it-IT" sz="1600" dirty="0" smtClean="0">
                <a:latin typeface="Perpetua" panose="02020502060401020303" pitchFamily="18" charset="0"/>
              </a:rPr>
              <a:t>Lucchini, </a:t>
            </a:r>
            <a:r>
              <a:rPr lang="it-IT" sz="1400" dirty="0" smtClean="0">
                <a:latin typeface="Perpetua" panose="02020502060401020303" pitchFamily="18" charset="0"/>
              </a:rPr>
              <a:t>formatore su temi della comunicazione, fondatore della </a:t>
            </a:r>
            <a:r>
              <a:rPr lang="it-IT" sz="1400" i="1" dirty="0" smtClean="0">
                <a:latin typeface="Perpetua" panose="02020502060401020303" pitchFamily="18" charset="0"/>
              </a:rPr>
              <a:t>Palestra della Scrittura </a:t>
            </a:r>
            <a:r>
              <a:rPr lang="it-IT" sz="1400" i="1" dirty="0" err="1" smtClean="0">
                <a:latin typeface="Perpetua" panose="02020502060401020303" pitchFamily="18" charset="0"/>
              </a:rPr>
              <a:t>Srl</a:t>
            </a:r>
            <a:r>
              <a:rPr lang="it-IT" sz="1400" dirty="0" smtClean="0">
                <a:latin typeface="Perpetua" panose="02020502060401020303" pitchFamily="18" charset="0"/>
              </a:rPr>
              <a:t>,  </a:t>
            </a:r>
            <a:r>
              <a:rPr lang="it-IT" sz="1400" dirty="0">
                <a:latin typeface="Perpetua" panose="02020502060401020303" pitchFamily="18" charset="0"/>
              </a:rPr>
              <a:t>un laboratorio di ricerca sul linguaggio, </a:t>
            </a:r>
            <a:r>
              <a:rPr lang="it-IT" sz="1400" dirty="0" smtClean="0">
                <a:latin typeface="Perpetua" panose="02020502060401020303" pitchFamily="18" charset="0"/>
              </a:rPr>
              <a:t>per </a:t>
            </a:r>
            <a:r>
              <a:rPr lang="it-IT" sz="1400" dirty="0">
                <a:latin typeface="Perpetua" panose="02020502060401020303" pitchFamily="18" charset="0"/>
              </a:rPr>
              <a:t>sperimentare soluzioni nuove, sviluppare percorsi cognitivi e trasferire </a:t>
            </a:r>
            <a:r>
              <a:rPr lang="it-IT" sz="1400" dirty="0" smtClean="0">
                <a:latin typeface="Perpetua" panose="02020502060401020303" pitchFamily="18" charset="0"/>
              </a:rPr>
              <a:t>conoscenza per agire un cambiamento.</a:t>
            </a:r>
            <a:endParaRPr lang="it-IT" sz="1400" dirty="0">
              <a:latin typeface="Perpetua" panose="02020502060401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3458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293</TotalTime>
  <Words>492</Words>
  <Application>Microsoft Office PowerPoint</Application>
  <PresentationFormat>Personalizzato</PresentationFormat>
  <Paragraphs>46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Imprint MT Shadow</vt:lpstr>
      <vt:lpstr>Ink Free</vt:lpstr>
      <vt:lpstr>Perpetua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cp:lastModifiedBy>Vadala' Letteria-COLL.PROF.SAN. (PERS.INFERM.)</cp:lastModifiedBy>
  <cp:revision>18</cp:revision>
  <cp:lastPrinted>2025-09-08T07:51:04Z</cp:lastPrinted>
  <dcterms:created xsi:type="dcterms:W3CDTF">2025-07-17T13:49:07Z</dcterms:created>
  <dcterms:modified xsi:type="dcterms:W3CDTF">2025-09-08T07:51:33Z</dcterms:modified>
</cp:coreProperties>
</file>